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8" r:id="rId2"/>
  </p:sldMasterIdLst>
  <p:notesMasterIdLst>
    <p:notesMasterId r:id="rId44"/>
  </p:notesMasterIdLst>
  <p:sldIdLst>
    <p:sldId id="289" r:id="rId3"/>
    <p:sldId id="313" r:id="rId4"/>
    <p:sldId id="534" r:id="rId5"/>
    <p:sldId id="535" r:id="rId6"/>
    <p:sldId id="536" r:id="rId7"/>
    <p:sldId id="540" r:id="rId8"/>
    <p:sldId id="541" r:id="rId9"/>
    <p:sldId id="542" r:id="rId10"/>
    <p:sldId id="543" r:id="rId11"/>
    <p:sldId id="314" r:id="rId12"/>
    <p:sldId id="316" r:id="rId13"/>
    <p:sldId id="317" r:id="rId14"/>
    <p:sldId id="318" r:id="rId15"/>
    <p:sldId id="319" r:id="rId16"/>
    <p:sldId id="320" r:id="rId17"/>
    <p:sldId id="299" r:id="rId18"/>
    <p:sldId id="544" r:id="rId19"/>
    <p:sldId id="258" r:id="rId20"/>
    <p:sldId id="260" r:id="rId21"/>
    <p:sldId id="278" r:id="rId22"/>
    <p:sldId id="290" r:id="rId23"/>
    <p:sldId id="264" r:id="rId24"/>
    <p:sldId id="291" r:id="rId25"/>
    <p:sldId id="292" r:id="rId26"/>
    <p:sldId id="274" r:id="rId27"/>
    <p:sldId id="550" r:id="rId28"/>
    <p:sldId id="551" r:id="rId29"/>
    <p:sldId id="552" r:id="rId30"/>
    <p:sldId id="554" r:id="rId31"/>
    <p:sldId id="555" r:id="rId32"/>
    <p:sldId id="548" r:id="rId33"/>
    <p:sldId id="279" r:id="rId34"/>
    <p:sldId id="538" r:id="rId35"/>
    <p:sldId id="539" r:id="rId36"/>
    <p:sldId id="537" r:id="rId37"/>
    <p:sldId id="532" r:id="rId38"/>
    <p:sldId id="533" r:id="rId39"/>
    <p:sldId id="546" r:id="rId40"/>
    <p:sldId id="547" r:id="rId41"/>
    <p:sldId id="549" r:id="rId42"/>
    <p:sldId id="54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8"/>
  </p:normalViewPr>
  <p:slideViewPr>
    <p:cSldViewPr snapToGrid="0">
      <p:cViewPr varScale="1">
        <p:scale>
          <a:sx n="94" d="100"/>
          <a:sy n="94" d="100"/>
        </p:scale>
        <p:origin x="8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298C5-3C91-46AE-88C8-969EF71947B5}" type="datetimeFigureOut">
              <a:rPr lang="zh-CN" altLang="en-US" smtClean="0"/>
              <a:t>2022/7/12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9E9A1-CE0E-4D48-B22B-ADD3095C9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9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F1A1A"/>
                </a:solidFill>
                <a:effectLst/>
                <a:latin typeface="-apple-system"/>
              </a:rPr>
              <a:t>梅尔倒谱系数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9E9A1-CE0E-4D48-B22B-ADD3095C990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9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F1A1A"/>
                </a:solidFill>
                <a:effectLst/>
                <a:latin typeface="-apple-system"/>
              </a:rPr>
              <a:t>梅尔倒谱系数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9E9A1-CE0E-4D48-B22B-ADD3095C990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3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0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82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37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7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81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4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7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>
          <p15:clr>
            <a:srgbClr val="FBAE40"/>
          </p15:clr>
        </p15:guide>
        <p15:guide id="4" pos="2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2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299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30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96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9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65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75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460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90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33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41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4856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00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7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81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32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16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4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>
          <p15:clr>
            <a:srgbClr val="FBAE40"/>
          </p15:clr>
        </p15:guide>
        <p15:guide id="4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08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2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6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7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68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42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4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38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676" r:id="rId14"/>
    <p:sldLayoutId id="214748367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BBF74-697C-4E77-9060-36C4EEA822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7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fif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人工智能技术在脑机接口中的应用</a:t>
            </a:r>
            <a:br>
              <a:rPr lang="en-US" altLang="zh-CN" dirty="0"/>
            </a:br>
            <a:r>
              <a:rPr lang="en-US" altLang="zh-CN" sz="2000" dirty="0"/>
              <a:t>AI in BCI</a:t>
            </a:r>
            <a:endParaRPr lang="zh-CN" altLang="en-US" sz="2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67525" y="5386450"/>
            <a:ext cx="6112978" cy="468179"/>
          </a:xfrm>
        </p:spPr>
        <p:txBody>
          <a:bodyPr/>
          <a:lstStyle/>
          <a:p>
            <a:r>
              <a:rPr lang="zh-CN" altLang="en-US" dirty="0"/>
              <a:t>介绍人：</a:t>
            </a:r>
            <a:endParaRPr lang="en-US" altLang="zh-CN" dirty="0"/>
          </a:p>
          <a:p>
            <a:r>
              <a:rPr lang="zh-CN" altLang="en-US" dirty="0"/>
              <a:t>黄尚民、张致远、张杭磊、何鋆林、王凯灵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2383" y="6047670"/>
            <a:ext cx="4159250" cy="499004"/>
          </a:xfrm>
        </p:spPr>
        <p:txBody>
          <a:bodyPr>
            <a:normAutofit/>
          </a:bodyPr>
          <a:lstStyle/>
          <a:p>
            <a:r>
              <a:rPr lang="en-US" altLang="zh-CN" dirty="0"/>
              <a:t>2022.7.12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94030" y="1685925"/>
                <a:ext cx="4455795" cy="492125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>
                    <a:sym typeface="+mn-ea"/>
                  </a:rPr>
                  <a:t>平面用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>
                    <a:sym typeface="+mn-ea"/>
                  </a:rPr>
                  <a:t>表示，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/>
                  <a:t>为需要求的参数</a:t>
                </a:r>
                <a:endParaRPr lang="zh-CN" altLang="en-US" sz="2000" dirty="0">
                  <a:sym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>
                    <a:sym typeface="+mn-ea"/>
                  </a:rPr>
                  <a:t>点到平面距离为</a:t>
                </a:r>
                <a:r>
                  <a:rPr lang="en-US" altLang="zh-CN" sz="2000" dirty="0">
                    <a:sym typeface="+mn-ea"/>
                  </a:rPr>
                  <a:t>                                                                                                           </a:t>
                </a:r>
                <a:endParaRPr lang="zh-CN" altLang="en-US" sz="2000" dirty="0">
                  <a:sym typeface="+mn-ea"/>
                </a:endParaRPr>
              </a:p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000" dirty="0"/>
                  <a:t>表示其上下边界</a:t>
                </a:r>
              </a:p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/>
                  <a:t>则最小距离（</a:t>
                </a:r>
                <a:r>
                  <a:rPr lang="en-US" altLang="zh-CN" sz="2000" dirty="0"/>
                  <a:t>margin</a:t>
                </a:r>
                <a:r>
                  <a:rPr lang="zh-CN" altLang="en-US" sz="2000" dirty="0"/>
                  <a:t>）为</a:t>
                </a:r>
                <a:endParaRPr lang="zh-CN" altLang="en-US" sz="2000" dirty="0">
                  <a:sym typeface="+mn-ea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2000" dirty="0">
                  <a:sym typeface="+mn-ea"/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94030" y="1685925"/>
                <a:ext cx="4455795" cy="4921250"/>
              </a:xfrm>
              <a:blipFill>
                <a:blip r:embed="rId2"/>
                <a:stretch>
                  <a:fillRect l="-1231" r="-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的数学表示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20" y="1878965"/>
            <a:ext cx="1734185" cy="207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1720" b="2051"/>
          <a:stretch>
            <a:fillRect/>
          </a:stretch>
        </p:blipFill>
        <p:spPr>
          <a:xfrm>
            <a:off x="2603500" y="2921635"/>
            <a:ext cx="2296795" cy="353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57840" b="16307"/>
          <a:stretch>
            <a:fillRect/>
          </a:stretch>
        </p:blipFill>
        <p:spPr>
          <a:xfrm>
            <a:off x="6988175" y="4381500"/>
            <a:ext cx="1390015" cy="1685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430" y="2361565"/>
            <a:ext cx="1508760" cy="1473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770" y="4195445"/>
            <a:ext cx="2222500" cy="2057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2370" y="3949065"/>
            <a:ext cx="370205" cy="6813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FB8529-BDD3-0103-E582-30694FE36F7F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4687570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最终的形式：保证所有点在</a:t>
            </a:r>
            <a:r>
              <a:rPr lang="en-US" altLang="zh-CN" sz="2000" dirty="0">
                <a:sym typeface="+mn-ea"/>
              </a:rPr>
              <a:t>“</a:t>
            </a:r>
            <a:r>
              <a:rPr lang="zh-CN" altLang="en-US" sz="2000" dirty="0">
                <a:sym typeface="+mn-ea"/>
              </a:rPr>
              <a:t>隔离带</a:t>
            </a:r>
            <a:r>
              <a:rPr lang="en-US" altLang="zh-CN" sz="2000" dirty="0">
                <a:sym typeface="+mn-ea"/>
              </a:rPr>
              <a:t>”</a:t>
            </a:r>
            <a:r>
              <a:rPr lang="zh-CN" altLang="en-US" sz="2000" dirty="0">
                <a:sym typeface="+mn-ea"/>
              </a:rPr>
              <a:t>两侧的前提下让间隔最大化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的数学表示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25" y="1685925"/>
            <a:ext cx="2868295" cy="29705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2979420"/>
            <a:ext cx="2826385" cy="2616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45" y="4874895"/>
            <a:ext cx="2310130" cy="8274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730" y="3941445"/>
            <a:ext cx="1508760" cy="14738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8B4065-E60B-9935-3CAF-96619FD43280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4687570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对于不能将两类点分开的情况？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允许部分点出现偏差，在使得间隔尽可能大的同时时误差尽可能小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或者采用升维的方法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0504" y="832977"/>
            <a:ext cx="8372163" cy="574183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近似线性可分、线性不可分的情况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54605"/>
            <a:ext cx="2886075" cy="1029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40" y="3878580"/>
            <a:ext cx="2300605" cy="2441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255" y="1685925"/>
            <a:ext cx="2310130" cy="827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85" y="3980815"/>
            <a:ext cx="3209925" cy="22371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7C100F-26DB-10B1-BF3B-4B48A00BB4A8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11630"/>
            <a:ext cx="5754370" cy="49212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基于P300 ERPs的脑电识别</a:t>
            </a:r>
          </a:p>
          <a:p>
            <a:pPr algn="just">
              <a:lnSpc>
                <a:spcPct val="160000"/>
              </a:lnSpc>
              <a:buClr>
                <a:srgbClr val="C00000"/>
              </a:buClr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：事件相关电位的一种成分，是指给予神经系统特定的刺激，在该系统和脑的相应部位产生的可以检出的、与刺激有相对固定时间间隔(锁时关系)和特定位相的生物电反应。</a:t>
            </a:r>
          </a:p>
          <a:p>
            <a:pPr algn="just">
              <a:lnSpc>
                <a:spcPct val="16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P300 speller：一个数字和字母组成的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6x6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矩阵，矩阵的每一行、列会随机高亮，一次实验中6 x 6列均被高亮一次，一共12次高亮刺激。受试者必须将注意力集中在矩阵中的字符上，以此来选择组成单词的每个字母。如果受试者想输入的字符出现高亮，会产生P300，可以以此来确定想要输入的字符的位置。</a:t>
            </a:r>
          </a:p>
          <a:p>
            <a:pPr algn="just">
              <a:lnSpc>
                <a:spcPct val="16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选择字符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的问题转化为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有无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P300”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的二分类问题</a:t>
            </a:r>
          </a:p>
          <a:p>
            <a:pPr algn="just">
              <a:lnSpc>
                <a:spcPct val="16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如何判断传感器收集的脑电波信号是否有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？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SVM  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的应用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75" y="1898015"/>
            <a:ext cx="2239645" cy="2024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75" y="3922395"/>
            <a:ext cx="2239645" cy="214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2ACA7C-4C8F-2921-ADB9-4723CED1316B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11630"/>
            <a:ext cx="8251825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对于训练集的数据：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取得传感器收集到的数据，进行预处理、特征提取、取平均等操作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将数据集分成多个子集，训练多个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SVM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分类器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对于要分类的数据：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用多个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SVM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分类器进行分类，综合多个分类器的结果，最后判断其是否含有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P300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的应用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079" r="1350" b="1287"/>
          <a:stretch>
            <a:fillRect/>
          </a:stretch>
        </p:blipFill>
        <p:spPr>
          <a:xfrm>
            <a:off x="1256030" y="4441825"/>
            <a:ext cx="6727825" cy="1859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D3B5DB-E8D7-C43E-E851-F3B5FBE9211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11630"/>
            <a:ext cx="8251825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优点：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由严格的数学推导得来，具有可解释性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对于数据的特征没有要求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可以处理线性不可分的数据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缺点：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运行速度慢，不适合处理大量数据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对于一些特殊情况效果不佳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的优缺点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982432-C459-3E1A-2934-26BB2DC8799A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292394" y="1936502"/>
            <a:ext cx="8372163" cy="492149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altLang="zh-CN" sz="2000" dirty="0">
                <a:latin typeface="+mn-ea"/>
                <a:cs typeface="Arial" panose="020B0604020202020204" pitchFamily="34" charset="0"/>
              </a:rPr>
              <a:t>[1]S. Yan, H. Zhao, C. Liu and H. Wang, "Brain-computer interface design based on wavelet packet transform and SVM," 2012 International Conference on Systems and Informatics (ICSAI2012), 2012, pp. 1054-1056, doi: 10.1109/ICSAI.2012.6223215.</a:t>
            </a:r>
          </a:p>
          <a:p>
            <a:pPr>
              <a:buClr>
                <a:srgbClr val="C00000"/>
              </a:buClr>
            </a:pPr>
            <a:r>
              <a:rPr lang="en-US" altLang="zh-CN" sz="2000" dirty="0">
                <a:latin typeface="+mn-ea"/>
                <a:cs typeface="Arial" panose="020B0604020202020204" pitchFamily="34" charset="0"/>
              </a:rPr>
              <a:t>[2]A. Rakotomamonjy and V. Guigue, "BCI Competition III: Dataset II- Ensemble of SVMs for BCI P300 Speller," in IEEE Transactions on Biomedical Engineering, vol. 55, no. 3, pp. 1147-1154, March 2008, doi: 10.1109/TBME.2008.915728.</a:t>
            </a:r>
          </a:p>
          <a:p>
            <a:pPr>
              <a:buClr>
                <a:srgbClr val="C00000"/>
              </a:buClr>
            </a:pPr>
            <a:r>
              <a:rPr lang="en-US" altLang="zh-CN" sz="2000" dirty="0">
                <a:latin typeface="+mn-ea"/>
                <a:cs typeface="Arial" panose="020B0604020202020204" pitchFamily="34" charset="0"/>
              </a:rPr>
              <a:t>[3]V. Bhatnagar, N. Yede, R. S. Keram and R. K. Chaurasiya, "A modified approach to ensemble of SVM for P300 based brain computer interface," 2016 International Conference on Advances in Human Machine Interaction (HMI), 2016, pp. 1-5, doi: 10.1109/HMI.2016.7449163.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参考文献</a:t>
            </a:r>
            <a:endParaRPr lang="zh-CN" altLang="zh-CN" sz="40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23AA32-175A-9B0F-A3D1-FB80506F2147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ṧlïḋe">
            <a:extLst>
              <a:ext uri="{FF2B5EF4-FFF2-40B4-BE49-F238E27FC236}">
                <a16:creationId xmlns:a16="http://schemas.microsoft.com/office/drawing/2014/main" id="{B66694BE-8709-4194-B0C0-D280BE7D0C95}"/>
              </a:ext>
            </a:extLst>
          </p:cNvPr>
          <p:cNvSpPr/>
          <p:nvPr/>
        </p:nvSpPr>
        <p:spPr>
          <a:xfrm>
            <a:off x="1390771" y="1909854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D8A3E9-E002-B18F-CA5B-80902416878C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1F8BB85-43B0-FF8E-CA0E-8F8709C50A95}"/>
              </a:ext>
            </a:extLst>
          </p:cNvPr>
          <p:cNvCxnSpPr/>
          <p:nvPr/>
        </p:nvCxnSpPr>
        <p:spPr>
          <a:xfrm>
            <a:off x="2162381" y="2618261"/>
            <a:ext cx="3709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CAC69D-6CF6-A972-4C9E-05A3F1AF457F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ṩľîḋé">
            <a:extLst>
              <a:ext uri="{FF2B5EF4-FFF2-40B4-BE49-F238E27FC236}">
                <a16:creationId xmlns:a16="http://schemas.microsoft.com/office/drawing/2014/main" id="{E4147F3D-6487-B0D6-A624-7BEDFB6AED7B}"/>
              </a:ext>
            </a:extLst>
          </p:cNvPr>
          <p:cNvSpPr/>
          <p:nvPr/>
        </p:nvSpPr>
        <p:spPr bwMode="auto">
          <a:xfrm>
            <a:off x="2119896" y="2049806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数据处理</a:t>
            </a:r>
            <a:endParaRPr lang="en-US" altLang="zh-CN" sz="2800" dirty="0"/>
          </a:p>
        </p:txBody>
      </p:sp>
      <p:sp>
        <p:nvSpPr>
          <p:cNvPr id="12" name="îṧlïḋe">
            <a:extLst>
              <a:ext uri="{FF2B5EF4-FFF2-40B4-BE49-F238E27FC236}">
                <a16:creationId xmlns:a16="http://schemas.microsoft.com/office/drawing/2014/main" id="{50185BD3-680C-1D3D-DDEF-164D5D9DBEF2}"/>
              </a:ext>
            </a:extLst>
          </p:cNvPr>
          <p:cNvSpPr/>
          <p:nvPr/>
        </p:nvSpPr>
        <p:spPr>
          <a:xfrm>
            <a:off x="1390771" y="2907542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3" name="ïṩľîḋé">
            <a:extLst>
              <a:ext uri="{FF2B5EF4-FFF2-40B4-BE49-F238E27FC236}">
                <a16:creationId xmlns:a16="http://schemas.microsoft.com/office/drawing/2014/main" id="{2C9D703F-5EFE-74B1-0CA3-E8C0B490E4DE}"/>
              </a:ext>
            </a:extLst>
          </p:cNvPr>
          <p:cNvSpPr/>
          <p:nvPr/>
        </p:nvSpPr>
        <p:spPr bwMode="auto">
          <a:xfrm>
            <a:off x="2119896" y="3047494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SVM</a:t>
            </a:r>
            <a:r>
              <a:rPr lang="zh-CN" altLang="en-US" sz="2800" dirty="0"/>
              <a:t>介绍与应用</a:t>
            </a:r>
            <a:endParaRPr lang="en-US" altLang="zh-CN" sz="28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B721B-8EBC-EB8C-7487-789E2D9AC90F}"/>
              </a:ext>
            </a:extLst>
          </p:cNvPr>
          <p:cNvCxnSpPr/>
          <p:nvPr/>
        </p:nvCxnSpPr>
        <p:spPr>
          <a:xfrm>
            <a:off x="2223770" y="3615949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îṧlïḋe">
            <a:extLst>
              <a:ext uri="{FF2B5EF4-FFF2-40B4-BE49-F238E27FC236}">
                <a16:creationId xmlns:a16="http://schemas.microsoft.com/office/drawing/2014/main" id="{4AD8B0F8-9E60-D29C-86CF-3D37C2112B20}"/>
              </a:ext>
            </a:extLst>
          </p:cNvPr>
          <p:cNvSpPr/>
          <p:nvPr/>
        </p:nvSpPr>
        <p:spPr>
          <a:xfrm>
            <a:off x="1390771" y="3902143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34A2C-EB10-A162-364A-CFF35BCB17E5}"/>
              </a:ext>
            </a:extLst>
          </p:cNvPr>
          <p:cNvCxnSpPr/>
          <p:nvPr/>
        </p:nvCxnSpPr>
        <p:spPr>
          <a:xfrm>
            <a:off x="2223770" y="4610550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ṧlïḋe">
            <a:extLst>
              <a:ext uri="{FF2B5EF4-FFF2-40B4-BE49-F238E27FC236}">
                <a16:creationId xmlns:a16="http://schemas.microsoft.com/office/drawing/2014/main" id="{3FC2B901-C8D0-BA4E-9D2C-48A32556CC4F}"/>
              </a:ext>
            </a:extLst>
          </p:cNvPr>
          <p:cNvSpPr/>
          <p:nvPr/>
        </p:nvSpPr>
        <p:spPr>
          <a:xfrm>
            <a:off x="1390771" y="4899831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8" name="ïṩľîḋé">
            <a:extLst>
              <a:ext uri="{FF2B5EF4-FFF2-40B4-BE49-F238E27FC236}">
                <a16:creationId xmlns:a16="http://schemas.microsoft.com/office/drawing/2014/main" id="{34E70A28-07BC-D0B8-C89C-E443CA0B6DCB}"/>
              </a:ext>
            </a:extLst>
          </p:cNvPr>
          <p:cNvSpPr/>
          <p:nvPr/>
        </p:nvSpPr>
        <p:spPr bwMode="auto">
          <a:xfrm>
            <a:off x="2119896" y="5039783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补充介绍</a:t>
            </a:r>
            <a:endParaRPr lang="en-US" altLang="zh-CN" sz="28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974807-F04E-A868-AA18-7202F899B3A1}"/>
              </a:ext>
            </a:extLst>
          </p:cNvPr>
          <p:cNvCxnSpPr/>
          <p:nvPr/>
        </p:nvCxnSpPr>
        <p:spPr>
          <a:xfrm>
            <a:off x="2223770" y="5608238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ṩľîḋé">
            <a:extLst>
              <a:ext uri="{FF2B5EF4-FFF2-40B4-BE49-F238E27FC236}">
                <a16:creationId xmlns:a16="http://schemas.microsoft.com/office/drawing/2014/main" id="{48B42F6E-3B22-E7A9-385A-624F95459178}"/>
              </a:ext>
            </a:extLst>
          </p:cNvPr>
          <p:cNvSpPr/>
          <p:nvPr/>
        </p:nvSpPr>
        <p:spPr bwMode="auto">
          <a:xfrm>
            <a:off x="2183236" y="4051490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/>
              <a:t>HDL</a:t>
            </a:r>
            <a:r>
              <a:rPr lang="zh-CN" altLang="en-US" sz="2800" b="1" dirty="0"/>
              <a:t>案例与分析</a:t>
            </a:r>
            <a:endParaRPr lang="en-US" altLang="zh-CN" sz="28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4A5F73-B0D8-D417-5898-F633EB4DE53E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2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913A7-A49A-4C7E-BAF8-D652BBC9EF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①生物接口及数据模块</a:t>
            </a:r>
            <a:r>
              <a:rPr lang="en-US" altLang="zh-CN" sz="1800" dirty="0"/>
              <a:t>——BCI</a:t>
            </a:r>
            <a:r>
              <a:rPr lang="zh-CN" altLang="en-US" sz="1800" dirty="0"/>
              <a:t>，</a:t>
            </a:r>
            <a:r>
              <a:rPr lang="en-US" altLang="zh-CN" sz="1800" dirty="0"/>
              <a:t>EEG</a:t>
            </a:r>
          </a:p>
          <a:p>
            <a:pPr marL="0" indent="0">
              <a:buNone/>
            </a:pPr>
            <a:r>
              <a:rPr lang="zh-CN" altLang="en-US" sz="1800" dirty="0"/>
              <a:t>②人工智能方法模块</a:t>
            </a:r>
            <a:r>
              <a:rPr lang="en-US" altLang="zh-CN" sz="1800" dirty="0"/>
              <a:t>——HDL</a:t>
            </a:r>
            <a:r>
              <a:rPr lang="zh-CN" altLang="en-US" sz="1800" dirty="0"/>
              <a:t>（混合深度学习，</a:t>
            </a:r>
            <a:r>
              <a:rPr lang="en-US" altLang="zh-CN" sz="1800" dirty="0"/>
              <a:t>Hybrid</a:t>
            </a:r>
            <a:r>
              <a:rPr lang="zh-CN" altLang="en-US" sz="1800" dirty="0"/>
              <a:t> </a:t>
            </a:r>
            <a:r>
              <a:rPr lang="en-US" altLang="zh-CN" sz="1800" dirty="0"/>
              <a:t>Deep Learning</a:t>
            </a:r>
            <a:r>
              <a:rPr lang="zh-CN" altLang="en-US" sz="1800" dirty="0"/>
              <a:t>）</a:t>
            </a:r>
            <a:r>
              <a:rPr lang="en-US" altLang="zh-CN" sz="1800" dirty="0"/>
              <a:t>——CNN-RNN</a:t>
            </a:r>
            <a:r>
              <a:rPr lang="zh-CN" altLang="en-US" sz="1800" dirty="0"/>
              <a:t>（卷积</a:t>
            </a:r>
            <a:r>
              <a:rPr lang="en-US" altLang="zh-CN" sz="1800" dirty="0"/>
              <a:t>-</a:t>
            </a:r>
            <a:r>
              <a:rPr lang="zh-CN" altLang="en-US" sz="1800" dirty="0"/>
              <a:t>循环神经网络）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DD6E7D-D4E9-46F1-A9CA-49BECFCC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>
                <a:solidFill>
                  <a:srgbClr val="C00000"/>
                </a:solidFill>
              </a:rPr>
              <a:t>整体框架</a:t>
            </a:r>
            <a:r>
              <a:rPr lang="en-US" altLang="zh-CN" sz="3000" dirty="0">
                <a:solidFill>
                  <a:srgbClr val="C00000"/>
                </a:solidFill>
              </a:rPr>
              <a:t>-</a:t>
            </a:r>
            <a:r>
              <a:rPr lang="zh-CN" altLang="en-US" sz="3000" dirty="0">
                <a:solidFill>
                  <a:srgbClr val="C00000"/>
                </a:solidFill>
              </a:rPr>
              <a:t>介绍背景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62AA7C-CF2C-44A7-AA45-95EA3C00F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5" y="2876478"/>
            <a:ext cx="5206817" cy="2091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47C814-FB99-4281-B4C7-6F70CADD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76478"/>
            <a:ext cx="5600700" cy="22402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356451-8284-4BBF-B5B7-846226FF739A}"/>
              </a:ext>
            </a:extLst>
          </p:cNvPr>
          <p:cNvSpPr txBox="1"/>
          <p:nvPr/>
        </p:nvSpPr>
        <p:spPr>
          <a:xfrm>
            <a:off x="892580" y="5116758"/>
            <a:ext cx="433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图源</a:t>
            </a:r>
            <a:r>
              <a:rPr lang="en-US" altLang="zh-CN" sz="900" dirty="0" err="1"/>
              <a:t>Nibras</a:t>
            </a:r>
            <a:r>
              <a:rPr lang="en-US" altLang="zh-CN" sz="900" dirty="0"/>
              <a:t>,</a:t>
            </a:r>
            <a:r>
              <a:rPr lang="zh-CN" altLang="en-US" sz="900" dirty="0"/>
              <a:t> </a:t>
            </a:r>
            <a:r>
              <a:rPr lang="en-US" altLang="zh-CN" sz="900" dirty="0"/>
              <a:t>A. A. Hybrid Deep Learning (</a:t>
            </a:r>
            <a:r>
              <a:rPr lang="en-US" altLang="zh-CN" sz="900" dirty="0" err="1"/>
              <a:t>hDL</a:t>
            </a:r>
            <a:r>
              <a:rPr lang="en-US" altLang="zh-CN" sz="900" dirty="0"/>
              <a:t>)-Based Brain-Computer Interface</a:t>
            </a:r>
          </a:p>
          <a:p>
            <a:r>
              <a:rPr lang="en-US" altLang="zh-CN" sz="900" dirty="0"/>
              <a:t>(BCI) Systems: A Systematic Review</a:t>
            </a:r>
            <a:endParaRPr lang="zh-CN" altLang="en-US" sz="9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9CDD21-5BAB-4EC7-B20B-E90FA6AF0782}"/>
              </a:ext>
            </a:extLst>
          </p:cNvPr>
          <p:cNvSpPr txBox="1"/>
          <p:nvPr/>
        </p:nvSpPr>
        <p:spPr>
          <a:xfrm>
            <a:off x="6042313" y="3144873"/>
            <a:ext cx="20127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HDL</a:t>
            </a:r>
            <a:r>
              <a:rPr lang="zh-CN" altLang="en-US" sz="1350" dirty="0"/>
              <a:t>在脑机接口应用领域最具有代表性的便是</a:t>
            </a:r>
            <a:r>
              <a:rPr lang="en-US" altLang="zh-CN" sz="1350" dirty="0"/>
              <a:t>CNN-RNN</a:t>
            </a:r>
            <a:r>
              <a:rPr lang="zh-CN" altLang="en-US" sz="1350" dirty="0"/>
              <a:t>（绿色）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101645-2F7E-3B49-7BF3-A20C3C368C2A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6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纲要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17887" y="2044529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10385" y="245219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91425" y="201571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CNN </a:t>
            </a:r>
            <a:r>
              <a:rPr lang="zh-CN" altLang="en-US" sz="2400" dirty="0"/>
              <a:t>卷积神经网络 （“照片” 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17887" y="2964502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10385" y="337216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91425" y="293568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RNN </a:t>
            </a:r>
            <a:r>
              <a:rPr lang="zh-CN" altLang="en-US" sz="2400" dirty="0"/>
              <a:t>循环神经网络 （“视频” 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17887" y="3884475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rgbClr val="CC141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10385" y="429214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891425" y="386603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CNN-RNN</a:t>
            </a:r>
            <a:r>
              <a:rPr lang="zh-CN" altLang="en-US" sz="2400" dirty="0"/>
              <a:t>应用于</a:t>
            </a:r>
            <a:r>
              <a:rPr lang="en-US" altLang="zh-CN" sz="2400" dirty="0"/>
              <a:t>BCI</a:t>
            </a:r>
          </a:p>
        </p:txBody>
      </p:sp>
    </p:spTree>
    <p:extLst>
      <p:ext uri="{BB962C8B-B14F-4D97-AF65-F5344CB8AC3E}">
        <p14:creationId xmlns:p14="http://schemas.microsoft.com/office/powerpoint/2010/main" val="133791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ṧlïḋe">
            <a:extLst>
              <a:ext uri="{FF2B5EF4-FFF2-40B4-BE49-F238E27FC236}">
                <a16:creationId xmlns:a16="http://schemas.microsoft.com/office/drawing/2014/main" id="{B66694BE-8709-4194-B0C0-D280BE7D0C95}"/>
              </a:ext>
            </a:extLst>
          </p:cNvPr>
          <p:cNvSpPr/>
          <p:nvPr/>
        </p:nvSpPr>
        <p:spPr>
          <a:xfrm>
            <a:off x="1390771" y="1909854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D8A3E9-E002-B18F-CA5B-80902416878C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1F8BB85-43B0-FF8E-CA0E-8F8709C50A95}"/>
              </a:ext>
            </a:extLst>
          </p:cNvPr>
          <p:cNvCxnSpPr/>
          <p:nvPr/>
        </p:nvCxnSpPr>
        <p:spPr>
          <a:xfrm>
            <a:off x="2162381" y="2618261"/>
            <a:ext cx="3709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CAC69D-6CF6-A972-4C9E-05A3F1AF457F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ṩľîḋé">
            <a:extLst>
              <a:ext uri="{FF2B5EF4-FFF2-40B4-BE49-F238E27FC236}">
                <a16:creationId xmlns:a16="http://schemas.microsoft.com/office/drawing/2014/main" id="{E4147F3D-6487-B0D6-A624-7BEDFB6AED7B}"/>
              </a:ext>
            </a:extLst>
          </p:cNvPr>
          <p:cNvSpPr/>
          <p:nvPr/>
        </p:nvSpPr>
        <p:spPr bwMode="auto">
          <a:xfrm>
            <a:off x="2119896" y="2049806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/>
              <a:t>数据处理</a:t>
            </a:r>
            <a:endParaRPr lang="en-US" altLang="zh-CN" sz="2800" b="1" dirty="0"/>
          </a:p>
        </p:txBody>
      </p:sp>
      <p:sp>
        <p:nvSpPr>
          <p:cNvPr id="12" name="îṧlïḋe">
            <a:extLst>
              <a:ext uri="{FF2B5EF4-FFF2-40B4-BE49-F238E27FC236}">
                <a16:creationId xmlns:a16="http://schemas.microsoft.com/office/drawing/2014/main" id="{50185BD3-680C-1D3D-DDEF-164D5D9DBEF2}"/>
              </a:ext>
            </a:extLst>
          </p:cNvPr>
          <p:cNvSpPr/>
          <p:nvPr/>
        </p:nvSpPr>
        <p:spPr>
          <a:xfrm>
            <a:off x="1390771" y="2907542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3" name="ïṩľîḋé">
            <a:extLst>
              <a:ext uri="{FF2B5EF4-FFF2-40B4-BE49-F238E27FC236}">
                <a16:creationId xmlns:a16="http://schemas.microsoft.com/office/drawing/2014/main" id="{2C9D703F-5EFE-74B1-0CA3-E8C0B490E4DE}"/>
              </a:ext>
            </a:extLst>
          </p:cNvPr>
          <p:cNvSpPr/>
          <p:nvPr/>
        </p:nvSpPr>
        <p:spPr bwMode="auto">
          <a:xfrm>
            <a:off x="2119896" y="3047494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SVM</a:t>
            </a:r>
            <a:r>
              <a:rPr lang="zh-CN" altLang="en-US" sz="2800" dirty="0"/>
              <a:t>介绍与应用</a:t>
            </a:r>
            <a:endParaRPr lang="en-US" altLang="zh-CN" sz="28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B721B-8EBC-EB8C-7487-789E2D9AC90F}"/>
              </a:ext>
            </a:extLst>
          </p:cNvPr>
          <p:cNvCxnSpPr/>
          <p:nvPr/>
        </p:nvCxnSpPr>
        <p:spPr>
          <a:xfrm>
            <a:off x="2223770" y="3615949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îṧlïḋe">
            <a:extLst>
              <a:ext uri="{FF2B5EF4-FFF2-40B4-BE49-F238E27FC236}">
                <a16:creationId xmlns:a16="http://schemas.microsoft.com/office/drawing/2014/main" id="{4AD8B0F8-9E60-D29C-86CF-3D37C2112B20}"/>
              </a:ext>
            </a:extLst>
          </p:cNvPr>
          <p:cNvSpPr/>
          <p:nvPr/>
        </p:nvSpPr>
        <p:spPr>
          <a:xfrm>
            <a:off x="1390771" y="3902143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34A2C-EB10-A162-364A-CFF35BCB17E5}"/>
              </a:ext>
            </a:extLst>
          </p:cNvPr>
          <p:cNvCxnSpPr/>
          <p:nvPr/>
        </p:nvCxnSpPr>
        <p:spPr>
          <a:xfrm>
            <a:off x="2223770" y="4610550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ṧlïḋe">
            <a:extLst>
              <a:ext uri="{FF2B5EF4-FFF2-40B4-BE49-F238E27FC236}">
                <a16:creationId xmlns:a16="http://schemas.microsoft.com/office/drawing/2014/main" id="{3FC2B901-C8D0-BA4E-9D2C-48A32556CC4F}"/>
              </a:ext>
            </a:extLst>
          </p:cNvPr>
          <p:cNvSpPr/>
          <p:nvPr/>
        </p:nvSpPr>
        <p:spPr>
          <a:xfrm>
            <a:off x="1390771" y="4899831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8" name="ïṩľîḋé">
            <a:extLst>
              <a:ext uri="{FF2B5EF4-FFF2-40B4-BE49-F238E27FC236}">
                <a16:creationId xmlns:a16="http://schemas.microsoft.com/office/drawing/2014/main" id="{34E70A28-07BC-D0B8-C89C-E443CA0B6DCB}"/>
              </a:ext>
            </a:extLst>
          </p:cNvPr>
          <p:cNvSpPr/>
          <p:nvPr/>
        </p:nvSpPr>
        <p:spPr bwMode="auto">
          <a:xfrm>
            <a:off x="2119896" y="5039783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补充介绍</a:t>
            </a:r>
            <a:endParaRPr lang="en-US" altLang="zh-CN" sz="28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974807-F04E-A868-AA18-7202F899B3A1}"/>
              </a:ext>
            </a:extLst>
          </p:cNvPr>
          <p:cNvCxnSpPr/>
          <p:nvPr/>
        </p:nvCxnSpPr>
        <p:spPr>
          <a:xfrm>
            <a:off x="2223770" y="5608238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ṩľîḋé">
            <a:extLst>
              <a:ext uri="{FF2B5EF4-FFF2-40B4-BE49-F238E27FC236}">
                <a16:creationId xmlns:a16="http://schemas.microsoft.com/office/drawing/2014/main" id="{48B42F6E-3B22-E7A9-385A-624F95459178}"/>
              </a:ext>
            </a:extLst>
          </p:cNvPr>
          <p:cNvSpPr/>
          <p:nvPr/>
        </p:nvSpPr>
        <p:spPr bwMode="auto">
          <a:xfrm>
            <a:off x="2183236" y="4051490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HDL</a:t>
            </a:r>
            <a:r>
              <a:rPr lang="zh-CN" altLang="en-US" sz="2800" dirty="0"/>
              <a:t>案例与分析</a:t>
            </a:r>
            <a:endParaRPr lang="en-US" altLang="zh-CN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275AAF-FBAE-30DF-31B1-FBE3F812863E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643799" y="3884967"/>
            <a:ext cx="8372163" cy="2870557"/>
          </a:xfrm>
        </p:spPr>
        <p:txBody>
          <a:bodyPr>
            <a:normAutofit/>
          </a:bodyPr>
          <a:lstStyle/>
          <a:p>
            <a:r>
              <a:rPr lang="zh-CN" altLang="en-US" dirty="0"/>
              <a:t>设计思路</a:t>
            </a:r>
            <a:endParaRPr lang="en-US" altLang="zh-CN" dirty="0"/>
          </a:p>
          <a:p>
            <a:pPr lvl="1"/>
            <a:r>
              <a:rPr lang="zh-CN" altLang="en-US" dirty="0"/>
              <a:t>人类如何看照片</a:t>
            </a:r>
            <a:r>
              <a:rPr lang="en-US" altLang="zh-CN" dirty="0"/>
              <a:t>:</a:t>
            </a:r>
            <a:r>
              <a:rPr lang="zh-CN" altLang="en-US" dirty="0"/>
              <a:t>视神经</a:t>
            </a:r>
            <a:r>
              <a:rPr lang="en-US" altLang="zh-CN" dirty="0"/>
              <a:t>-&gt;</a:t>
            </a:r>
            <a:r>
              <a:rPr lang="zh-CN" altLang="en-US" dirty="0"/>
              <a:t>低级中枢</a:t>
            </a:r>
            <a:r>
              <a:rPr lang="en-US" altLang="zh-CN" dirty="0"/>
              <a:t>-&gt;</a:t>
            </a:r>
            <a:r>
              <a:rPr lang="zh-CN" altLang="en-US" dirty="0"/>
              <a:t>高级中枢</a:t>
            </a:r>
            <a:endParaRPr lang="en-US" altLang="zh-CN" dirty="0"/>
          </a:p>
          <a:p>
            <a:r>
              <a:rPr lang="zh-CN" altLang="en-US" dirty="0"/>
              <a:t>组成架构</a:t>
            </a:r>
            <a:endParaRPr lang="en-US" altLang="zh-CN" dirty="0"/>
          </a:p>
          <a:p>
            <a:pPr lvl="1"/>
            <a:r>
              <a:rPr lang="zh-CN" altLang="en-US" dirty="0"/>
              <a:t>主要是卷积层</a:t>
            </a:r>
            <a:r>
              <a:rPr lang="en-US" altLang="zh-CN" dirty="0"/>
              <a:t>-</a:t>
            </a:r>
            <a:r>
              <a:rPr lang="zh-CN" altLang="en-US" dirty="0"/>
              <a:t>池化层</a:t>
            </a:r>
            <a:r>
              <a:rPr lang="en-US" altLang="zh-CN" dirty="0"/>
              <a:t>-</a:t>
            </a:r>
            <a:r>
              <a:rPr lang="zh-CN" altLang="en-US" dirty="0"/>
              <a:t>全连接层</a:t>
            </a:r>
            <a:endParaRPr lang="en-US" altLang="zh-CN" dirty="0"/>
          </a:p>
          <a:p>
            <a:r>
              <a:rPr lang="zh-CN" altLang="en-US" dirty="0"/>
              <a:t>应用场景</a:t>
            </a:r>
            <a:endParaRPr lang="en-US" altLang="zh-CN" dirty="0"/>
          </a:p>
          <a:p>
            <a:pPr lvl="1"/>
            <a:r>
              <a:rPr lang="zh-CN" altLang="en-US" dirty="0"/>
              <a:t>图像、字符识别及其特征提取</a:t>
            </a:r>
            <a:r>
              <a:rPr lang="en-US" altLang="zh-CN" dirty="0"/>
              <a:t>-&gt;</a:t>
            </a:r>
            <a:r>
              <a:rPr lang="zh-CN" altLang="en-US" dirty="0"/>
              <a:t>一帧一帧的脑电图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Method 1——</a:t>
            </a:r>
            <a:r>
              <a:rPr lang="zh-CN" altLang="en-US" sz="3200" dirty="0">
                <a:solidFill>
                  <a:srgbClr val="C00000"/>
                </a:solidFill>
              </a:rPr>
              <a:t>卷积神经网络</a:t>
            </a:r>
            <a:r>
              <a:rPr lang="en-US" altLang="zh-CN" sz="3200" dirty="0">
                <a:solidFill>
                  <a:srgbClr val="C00000"/>
                </a:solidFill>
              </a:rPr>
              <a:t>(CNN)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3455F8BE-3FE5-E54C-BF90-61F073ED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33" y="1800040"/>
            <a:ext cx="7046543" cy="19336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B06E2C-7971-EF2F-E565-DD67554FC059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77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EC2320-91D7-408E-9D24-9A465CDE161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907144"/>
            <a:ext cx="2888230" cy="4084674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ADF875F-2AE4-4717-B323-DC24B9A9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原理</a:t>
            </a:r>
            <a:r>
              <a:rPr lang="en-US" altLang="zh-CN" sz="3200" dirty="0">
                <a:solidFill>
                  <a:srgbClr val="C00000"/>
                </a:solidFill>
              </a:rPr>
              <a:t>——</a:t>
            </a:r>
            <a:r>
              <a:rPr lang="zh-CN" altLang="en-US" sz="3200" dirty="0">
                <a:solidFill>
                  <a:srgbClr val="C00000"/>
                </a:solidFill>
              </a:rPr>
              <a:t>以识别人脸为例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F01BB0-902C-4B3C-B268-CBE347F063DA}"/>
              </a:ext>
            </a:extLst>
          </p:cNvPr>
          <p:cNvSpPr txBox="1"/>
          <p:nvPr/>
        </p:nvSpPr>
        <p:spPr>
          <a:xfrm>
            <a:off x="4193627" y="2246586"/>
            <a:ext cx="41857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生物机制：</a:t>
            </a:r>
            <a:endParaRPr lang="en-US" altLang="zh-CN" dirty="0"/>
          </a:p>
          <a:p>
            <a:r>
              <a:rPr lang="zh-CN" altLang="en-US" dirty="0"/>
              <a:t>视神经</a:t>
            </a:r>
            <a:r>
              <a:rPr lang="en-US" altLang="zh-CN" dirty="0"/>
              <a:t>-&gt;</a:t>
            </a:r>
            <a:r>
              <a:rPr lang="zh-CN" altLang="en-US" dirty="0"/>
              <a:t>视网膜</a:t>
            </a:r>
            <a:r>
              <a:rPr lang="en-US" altLang="zh-CN" dirty="0"/>
              <a:t>-&gt;</a:t>
            </a:r>
            <a:r>
              <a:rPr lang="zh-CN" altLang="en-US" dirty="0"/>
              <a:t>低级中枢</a:t>
            </a:r>
            <a:r>
              <a:rPr lang="en-US" altLang="zh-CN" dirty="0"/>
              <a:t>-&gt;</a:t>
            </a:r>
            <a:r>
              <a:rPr lang="zh-CN" altLang="en-US" dirty="0"/>
              <a:t>皮层</a:t>
            </a:r>
            <a:endParaRPr lang="en-US" altLang="zh-CN" dirty="0"/>
          </a:p>
          <a:p>
            <a:r>
              <a:rPr lang="en-US" altLang="zh-CN" dirty="0"/>
              <a:t>=&gt;</a:t>
            </a:r>
          </a:p>
          <a:p>
            <a:r>
              <a:rPr lang="zh-CN" altLang="en-US" dirty="0"/>
              <a:t>人脑思维：</a:t>
            </a:r>
            <a:endParaRPr lang="en-US" altLang="zh-CN" dirty="0"/>
          </a:p>
          <a:p>
            <a:r>
              <a:rPr lang="zh-CN" altLang="en-US" dirty="0"/>
              <a:t>像素</a:t>
            </a:r>
            <a:r>
              <a:rPr lang="en-US" altLang="zh-CN" dirty="0"/>
              <a:t>-&gt;</a:t>
            </a:r>
            <a:r>
              <a:rPr lang="zh-CN" altLang="en-US" dirty="0"/>
              <a:t>零碎的轮廓（点线面）</a:t>
            </a:r>
            <a:r>
              <a:rPr lang="en-US" altLang="zh-CN" dirty="0"/>
              <a:t>-&gt;</a:t>
            </a:r>
            <a:r>
              <a:rPr lang="zh-CN" altLang="en-US" dirty="0"/>
              <a:t>五官（眼耳鼻口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r>
              <a:rPr lang="en-US" altLang="zh-CN" dirty="0"/>
              <a:t>-&gt;</a:t>
            </a:r>
            <a:r>
              <a:rPr lang="zh-CN" altLang="en-US" dirty="0"/>
              <a:t>容貌</a:t>
            </a:r>
            <a:endParaRPr lang="en-US" altLang="zh-CN" dirty="0"/>
          </a:p>
          <a:p>
            <a:r>
              <a:rPr lang="en-US" altLang="zh-CN" dirty="0"/>
              <a:t>=&gt;</a:t>
            </a:r>
          </a:p>
          <a:p>
            <a:r>
              <a:rPr lang="zh-CN" altLang="en-US" dirty="0"/>
              <a:t>电脑思维机制（卷积神经网络）</a:t>
            </a:r>
            <a:r>
              <a:rPr lang="en-US" altLang="zh-CN" dirty="0"/>
              <a:t>:</a:t>
            </a:r>
          </a:p>
          <a:p>
            <a:r>
              <a:rPr lang="zh-CN" altLang="en-US" b="1" dirty="0"/>
              <a:t>卷积</a:t>
            </a:r>
            <a:r>
              <a:rPr lang="zh-CN" altLang="en-US" dirty="0"/>
              <a:t>提取轮廓</a:t>
            </a:r>
            <a:r>
              <a:rPr lang="en-US" altLang="zh-CN" dirty="0"/>
              <a:t>-&gt;</a:t>
            </a:r>
            <a:r>
              <a:rPr lang="zh-CN" altLang="en-US" dirty="0"/>
              <a:t>函数除杂</a:t>
            </a:r>
            <a:r>
              <a:rPr lang="en-US" altLang="zh-CN" dirty="0"/>
              <a:t>-&gt;</a:t>
            </a:r>
            <a:r>
              <a:rPr lang="zh-CN" altLang="en-US" b="1" dirty="0"/>
              <a:t>池化</a:t>
            </a:r>
            <a:r>
              <a:rPr lang="zh-CN" altLang="en-US" dirty="0"/>
              <a:t>加速、突出</a:t>
            </a:r>
            <a:r>
              <a:rPr lang="en-US" altLang="zh-CN" dirty="0"/>
              <a:t>-&gt;</a:t>
            </a:r>
            <a:r>
              <a:rPr lang="zh-CN" altLang="en-US" b="1" dirty="0"/>
              <a:t>卷积</a:t>
            </a:r>
            <a:r>
              <a:rPr lang="zh-CN" altLang="en-US" dirty="0"/>
              <a:t>提取较大轮廓</a:t>
            </a:r>
            <a:r>
              <a:rPr lang="en-US" altLang="zh-CN" dirty="0"/>
              <a:t>-&gt;</a:t>
            </a:r>
            <a:r>
              <a:rPr lang="zh-CN" altLang="en-US" dirty="0"/>
              <a:t>除杂</a:t>
            </a:r>
            <a:r>
              <a:rPr lang="en-US" altLang="zh-CN" dirty="0"/>
              <a:t>-&gt;</a:t>
            </a:r>
            <a:r>
              <a:rPr lang="zh-CN" altLang="en-US" b="1" dirty="0"/>
              <a:t>池化</a:t>
            </a:r>
            <a:r>
              <a:rPr lang="en-US" altLang="zh-CN" dirty="0"/>
              <a:t>……-&gt;</a:t>
            </a:r>
            <a:r>
              <a:rPr lang="zh-CN" altLang="en-US" b="1" dirty="0"/>
              <a:t>全连接</a:t>
            </a:r>
            <a:r>
              <a:rPr lang="zh-CN" altLang="en-US" dirty="0"/>
              <a:t>得到电脑看得懂的结果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85DFCD-4AC2-A518-1AF0-DB5A203F510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46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一、卷积层（</a:t>
            </a:r>
            <a:r>
              <a:rPr lang="en-US" altLang="zh-CN" dirty="0">
                <a:solidFill>
                  <a:srgbClr val="C00000"/>
                </a:solidFill>
              </a:rPr>
              <a:t>Convolutional layer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558A69-F286-7843-BB65-787A2EC9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825681"/>
            <a:ext cx="3340100" cy="24384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50AF732-5863-487E-B541-D7B3A295F446}"/>
              </a:ext>
            </a:extLst>
          </p:cNvPr>
          <p:cNvSpPr txBox="1">
            <a:spLocks/>
          </p:cNvSpPr>
          <p:nvPr/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卷积层在做什么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图片像素</a:t>
            </a:r>
            <a:r>
              <a:rPr lang="en-US" altLang="zh-CN" sz="2000" dirty="0"/>
              <a:t>0</a:t>
            </a:r>
            <a:r>
              <a:rPr lang="zh-CN" altLang="en-US" sz="2000" dirty="0"/>
              <a:t>和</a:t>
            </a:r>
            <a:r>
              <a:rPr lang="en-US" altLang="zh-CN" sz="2000" dirty="0"/>
              <a:t>1</a:t>
            </a:r>
            <a:r>
              <a:rPr lang="zh-CN" altLang="en-US" sz="2000" dirty="0"/>
              <a:t>（灰度、色彩）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让图片细节变得模糊平滑，</a:t>
            </a:r>
            <a:r>
              <a:rPr lang="en-US" altLang="zh-CN" sz="2000" dirty="0"/>
              <a:t>pick</a:t>
            </a:r>
            <a:r>
              <a:rPr lang="zh-CN" altLang="en-US" sz="2000" dirty="0"/>
              <a:t>出局部特征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模拟视网膜的初步处理，从像素识别变成模式提取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608D6-6D5E-4E8C-B609-A6ABB99B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6" y="4539977"/>
            <a:ext cx="4032251" cy="16444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76125D-93E7-9018-8F1C-1E4541AE52B9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248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8E285-A2A7-4028-BCCC-A1533930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二、池化层（</a:t>
            </a:r>
            <a:r>
              <a:rPr lang="en-US" altLang="zh-CN" dirty="0">
                <a:solidFill>
                  <a:srgbClr val="C00000"/>
                </a:solidFill>
              </a:rPr>
              <a:t>Pooling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37D7DFE2-38E0-4A04-A9FF-3A071D548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31"/>
          <a:stretch/>
        </p:blipFill>
        <p:spPr bwMode="auto">
          <a:xfrm>
            <a:off x="299427" y="4746240"/>
            <a:ext cx="4325392" cy="11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A9BC40-83BD-0843-8820-BA105FE3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901004"/>
            <a:ext cx="3969297" cy="213793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810CF1D-3CBA-4113-BA73-8E67737482EB}"/>
              </a:ext>
            </a:extLst>
          </p:cNvPr>
          <p:cNvSpPr txBox="1">
            <a:spLocks/>
          </p:cNvSpPr>
          <p:nvPr/>
        </p:nvSpPr>
        <p:spPr>
          <a:xfrm>
            <a:off x="4786314" y="1717675"/>
            <a:ext cx="4032250" cy="4826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池化层在做什么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联系被压的图片：像素降低，特征保留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减小维度、参数计算量、排除冗余影响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模拟人类的思维抽象，抓大放小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——</a:t>
            </a:r>
            <a:r>
              <a:rPr lang="zh-CN" altLang="en-US" sz="2000" dirty="0"/>
              <a:t>常用</a:t>
            </a:r>
            <a:r>
              <a:rPr lang="en-US" altLang="zh-CN" sz="2000" dirty="0"/>
              <a:t>Max Pooling</a:t>
            </a:r>
            <a:r>
              <a:rPr lang="zh-CN" altLang="en-US" sz="2000" dirty="0"/>
              <a:t>：保留图片最显著的特征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816837-3267-BF69-1029-6743E168B2DA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22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DB0FD-5F8C-4D2D-8776-D2B2EEC9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三、全连接层（</a:t>
            </a:r>
            <a:r>
              <a:rPr lang="en-US" altLang="zh-CN" dirty="0">
                <a:solidFill>
                  <a:srgbClr val="C00000"/>
                </a:solidFill>
              </a:rPr>
              <a:t>Fully Connected layer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3BA6D3-4BFD-43EC-A207-3F76CBDA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70" y="3216166"/>
            <a:ext cx="2826906" cy="27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59F43A-DCB8-4D37-A824-768CA83ED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 t="3972" b="2546"/>
          <a:stretch/>
        </p:blipFill>
        <p:spPr bwMode="auto">
          <a:xfrm>
            <a:off x="3079236" y="3216166"/>
            <a:ext cx="4093819" cy="27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E98274-D4C2-4933-BB89-23D5F20D23B8}"/>
              </a:ext>
            </a:extLst>
          </p:cNvPr>
          <p:cNvSpPr txBox="1"/>
          <p:nvPr/>
        </p:nvSpPr>
        <p:spPr>
          <a:xfrm>
            <a:off x="756490" y="1876096"/>
            <a:ext cx="641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让计算机“读懂”特征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将一系列卷积、池化</a:t>
            </a:r>
            <a:r>
              <a:rPr lang="en-US" altLang="zh-CN" dirty="0"/>
              <a:t>……</a:t>
            </a:r>
            <a:r>
              <a:rPr lang="zh-CN" altLang="en-US" dirty="0"/>
              <a:t>得到的数值展开为一维数组，与标准模式数组对比，</a:t>
            </a:r>
            <a:r>
              <a:rPr lang="en-US" altLang="zh-CN" dirty="0"/>
              <a:t>pick</a:t>
            </a:r>
            <a:r>
              <a:rPr lang="zh-CN" altLang="en-US" dirty="0"/>
              <a:t>最相似的模式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10EB24-E46B-D70A-1D3C-A75A9B9061D4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75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86516" y="4562097"/>
            <a:ext cx="4286741" cy="1933046"/>
          </a:xfrm>
        </p:spPr>
        <p:txBody>
          <a:bodyPr>
            <a:normAutofit/>
          </a:bodyPr>
          <a:lstStyle/>
          <a:p>
            <a:r>
              <a:rPr lang="zh-CN" altLang="en-US" dirty="0"/>
              <a:t>峰值、场势等都是</a:t>
            </a:r>
            <a:r>
              <a:rPr lang="en-US" altLang="zh-CN" dirty="0"/>
              <a:t>BCI</a:t>
            </a:r>
            <a:r>
              <a:rPr lang="zh-CN" altLang="en-US" dirty="0"/>
              <a:t>产出的</a:t>
            </a:r>
            <a:r>
              <a:rPr lang="en-US" altLang="zh-CN" dirty="0"/>
              <a:t>EGG</a:t>
            </a:r>
            <a:r>
              <a:rPr lang="zh-CN" altLang="en-US" dirty="0"/>
              <a:t>等数据、图像信息中的特征</a:t>
            </a:r>
            <a:endParaRPr lang="en-US" altLang="zh-CN" dirty="0"/>
          </a:p>
          <a:p>
            <a:r>
              <a:rPr lang="zh-CN" altLang="en-US" dirty="0"/>
              <a:t>运用</a:t>
            </a:r>
            <a:r>
              <a:rPr lang="en-US" altLang="zh-CN" dirty="0"/>
              <a:t>CNN</a:t>
            </a:r>
            <a:r>
              <a:rPr lang="zh-CN" altLang="en-US" dirty="0"/>
              <a:t>，在静态层面对特征信息进行分拣、辨认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CNN </a:t>
            </a:r>
            <a:r>
              <a:rPr lang="zh-CN" altLang="en-US" dirty="0">
                <a:solidFill>
                  <a:srgbClr val="C00000"/>
                </a:solidFill>
              </a:rPr>
              <a:t>应用于 </a:t>
            </a:r>
            <a:r>
              <a:rPr lang="en-US" altLang="zh-CN" dirty="0">
                <a:solidFill>
                  <a:srgbClr val="C00000"/>
                </a:solidFill>
              </a:rPr>
              <a:t>BCI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1BFD2E-A9AD-4D92-B477-635EDF47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2" y="1766455"/>
            <a:ext cx="6768767" cy="27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B23CCC-67DB-45D3-A3C3-EAFB39429412}"/>
              </a:ext>
            </a:extLst>
          </p:cNvPr>
          <p:cNvSpPr txBox="1"/>
          <p:nvPr/>
        </p:nvSpPr>
        <p:spPr>
          <a:xfrm>
            <a:off x="5585683" y="4143625"/>
            <a:ext cx="305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“照片”的局限性</a:t>
            </a:r>
            <a:r>
              <a:rPr lang="en-US" altLang="zh-CN" dirty="0"/>
              <a:t>——</a:t>
            </a:r>
            <a:r>
              <a:rPr lang="zh-CN" altLang="en-US" dirty="0"/>
              <a:t>脑部活动具有时间上的先后次序和连续性！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379579-5193-4C8C-1478-EC8F4D972D8F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E8C159-0C18-9C51-8BC7-510508651B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6056" y="1786270"/>
            <a:ext cx="7857460" cy="4183495"/>
          </a:xfrm>
        </p:spPr>
        <p:txBody>
          <a:bodyPr/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的输出只考虑了前一个输入而不考虑其他时刻的输入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accent1"/>
                </a:solidFill>
              </a:rPr>
              <a:t>“人的认知是基于过往的经验和记忆”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lvl="1"/>
            <a:r>
              <a:rPr kumimoji="1" lang="zh-CN" altLang="en-US" sz="1600" dirty="0"/>
              <a:t>此时刻的输入（输入层的输入）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前面内容的“记忆”（前面时刻隐藏层的输出）</a:t>
            </a:r>
            <a:endParaRPr kumimoji="1" lang="en-US" altLang="zh-CN" sz="1600" dirty="0"/>
          </a:p>
          <a:p>
            <a:endParaRPr kumimoji="1" lang="en-US" altLang="zh-CN" sz="1800" dirty="0"/>
          </a:p>
          <a:p>
            <a:endParaRPr kumimoji="1" lang="en-US" altLang="zh-CN" sz="18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376E7F-0BEC-E78D-48E6-D16F179E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Method 2——</a:t>
            </a:r>
            <a:r>
              <a:rPr lang="zh-CN" altLang="en-US" dirty="0">
                <a:solidFill>
                  <a:srgbClr val="C00000"/>
                </a:solidFill>
              </a:rPr>
              <a:t>循环神经网络</a:t>
            </a:r>
            <a:r>
              <a:rPr lang="en-US" altLang="zh-CN" dirty="0">
                <a:solidFill>
                  <a:srgbClr val="C00000"/>
                </a:solidFill>
              </a:rPr>
              <a:t>(RNN)</a:t>
            </a:r>
            <a:endParaRPr kumimoji="1"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881783-CCD8-D668-28F4-FFA343E6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44" y="3136606"/>
            <a:ext cx="5720643" cy="29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1FCCB2-358E-9481-CA8C-BB4D788FC3E9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70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CE9886-11DA-2887-363D-1D1B563E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Hidden Layer</a:t>
            </a:r>
            <a:r>
              <a:rPr lang="zh-CN" altLang="en-US" dirty="0">
                <a:solidFill>
                  <a:srgbClr val="C00000"/>
                </a:solidFill>
              </a:rPr>
              <a:t> 分析：时间记忆的实现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72CF9B9-3CDB-7CFD-BDB3-BF5A9B6E81B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1634637"/>
            <a:ext cx="5077594" cy="20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2DF650-702C-225F-6763-A1860A53E570}"/>
              </a:ext>
            </a:extLst>
          </p:cNvPr>
          <p:cNvSpPr txBox="1"/>
          <p:nvPr/>
        </p:nvSpPr>
        <p:spPr>
          <a:xfrm>
            <a:off x="552893" y="3668233"/>
            <a:ext cx="78787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+mj-ea"/>
                <a:ea typeface="+mj-ea"/>
              </a:rPr>
              <a:t>t-1,t,t+1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+mj-ea"/>
                <a:ea typeface="+mj-ea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+mj-ea"/>
                <a:ea typeface="+mj-ea"/>
              </a:rPr>
              <a:t>St = f(W*St-1 +U*</a:t>
            </a:r>
            <a:r>
              <a:rPr lang="en" altLang="zh-CN" sz="1600" b="1" dirty="0" err="1">
                <a:latin typeface="+mj-ea"/>
                <a:ea typeface="+mj-ea"/>
              </a:rPr>
              <a:t>Xt</a:t>
            </a:r>
            <a:r>
              <a:rPr lang="en" altLang="zh-CN" sz="1600" b="1" dirty="0">
                <a:latin typeface="+mj-ea"/>
                <a:ea typeface="+mj-ea"/>
              </a:rPr>
              <a:t>)</a:t>
            </a:r>
            <a:r>
              <a:rPr lang="en" altLang="zh-CN" sz="16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+mj-ea"/>
                <a:ea typeface="+mj-ea"/>
              </a:rPr>
              <a:t>W</a:t>
            </a:r>
            <a:r>
              <a:rPr lang="en-US" altLang="zh-CN" sz="1600" dirty="0">
                <a:latin typeface="+mj-ea"/>
                <a:ea typeface="+mj-ea"/>
              </a:rPr>
              <a:t>, </a:t>
            </a:r>
            <a:r>
              <a:rPr lang="en" altLang="zh-CN" sz="1600" dirty="0">
                <a:latin typeface="+mj-ea"/>
                <a:ea typeface="+mj-ea"/>
              </a:rPr>
              <a:t>U</a:t>
            </a:r>
            <a:r>
              <a:rPr lang="en-US" altLang="zh-CN" sz="1600" dirty="0">
                <a:latin typeface="+mj-ea"/>
                <a:ea typeface="+mj-ea"/>
              </a:rPr>
              <a:t>, </a:t>
            </a:r>
            <a:r>
              <a:rPr lang="en" altLang="zh-CN" sz="1600" dirty="0">
                <a:latin typeface="+mj-ea"/>
                <a:ea typeface="+mj-ea"/>
              </a:rPr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1600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注意</a:t>
            </a:r>
            <a:r>
              <a:rPr lang="en-US" altLang="zh-CN" sz="1600" dirty="0">
                <a:latin typeface="+mj-ea"/>
                <a:ea typeface="+mj-ea"/>
              </a:rPr>
              <a:t>: 1. </a:t>
            </a:r>
            <a:r>
              <a:rPr lang="zh-CN" altLang="en-US" sz="1600" dirty="0">
                <a:latin typeface="+mj-ea"/>
                <a:ea typeface="+mj-ea"/>
              </a:rPr>
              <a:t>这里的</a:t>
            </a:r>
            <a:r>
              <a:rPr lang="en" altLang="zh-CN" sz="1600" b="1" dirty="0">
                <a:latin typeface="+mj-ea"/>
                <a:ea typeface="+mj-ea"/>
              </a:rPr>
              <a:t>W,U,V</a:t>
            </a:r>
            <a:r>
              <a:rPr lang="zh-CN" altLang="en-US" sz="1600" dirty="0">
                <a:latin typeface="+mj-ea"/>
                <a:ea typeface="+mj-ea"/>
              </a:rPr>
              <a:t>在每个时刻都是相等的</a:t>
            </a:r>
            <a:r>
              <a:rPr lang="en-US" altLang="zh-CN" sz="1600" dirty="0">
                <a:latin typeface="+mj-ea"/>
                <a:ea typeface="+mj-ea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+mj-ea"/>
                <a:ea typeface="+mj-ea"/>
              </a:rPr>
              <a:t>权重共享</a:t>
            </a:r>
            <a:r>
              <a:rPr lang="en-US" altLang="zh-CN" sz="1600" dirty="0">
                <a:latin typeface="+mj-ea"/>
                <a:ea typeface="+mj-ea"/>
              </a:rPr>
              <a:t>).</a:t>
            </a:r>
          </a:p>
          <a:p>
            <a:r>
              <a:rPr lang="en-US" altLang="zh-CN" sz="1600" dirty="0">
                <a:latin typeface="+mj-ea"/>
                <a:ea typeface="+mj-ea"/>
              </a:rPr>
              <a:t>         2. </a:t>
            </a:r>
            <a:r>
              <a:rPr lang="zh-CN" altLang="en-US" sz="1600" dirty="0">
                <a:latin typeface="+mj-ea"/>
                <a:ea typeface="+mj-ea"/>
              </a:rPr>
              <a:t>隐藏状态可以理解为</a:t>
            </a:r>
            <a:r>
              <a:rPr lang="en-US" altLang="zh-CN" sz="1600" dirty="0">
                <a:latin typeface="+mj-ea"/>
                <a:ea typeface="+mj-ea"/>
              </a:rPr>
              <a:t>:  </a:t>
            </a:r>
            <a:r>
              <a:rPr lang="en" altLang="zh-CN" sz="1600" dirty="0">
                <a:latin typeface="+mj-ea"/>
                <a:ea typeface="+mj-ea"/>
              </a:rPr>
              <a:t>S=</a:t>
            </a:r>
            <a:r>
              <a:rPr lang="en" altLang="zh-CN" sz="1600" b="1" dirty="0">
                <a:latin typeface="+mj-ea"/>
                <a:ea typeface="+mj-ea"/>
              </a:rPr>
              <a:t>f</a:t>
            </a:r>
            <a:r>
              <a:rPr lang="en" altLang="zh-CN" sz="1600" dirty="0">
                <a:latin typeface="+mj-ea"/>
                <a:ea typeface="+mj-ea"/>
              </a:rPr>
              <a:t>(</a:t>
            </a:r>
            <a:r>
              <a:rPr lang="zh-CN" altLang="en-US" sz="1600" dirty="0">
                <a:latin typeface="+mj-ea"/>
                <a:ea typeface="+mj-ea"/>
              </a:rPr>
              <a:t>现有的输入</a:t>
            </a:r>
            <a:r>
              <a:rPr lang="en-US" altLang="zh-CN" sz="1600" dirty="0">
                <a:latin typeface="+mj-ea"/>
                <a:ea typeface="+mj-ea"/>
              </a:rPr>
              <a:t>+</a:t>
            </a:r>
            <a:r>
              <a:rPr lang="zh-CN" altLang="en-US" sz="1600" dirty="0">
                <a:solidFill>
                  <a:srgbClr val="FF0000"/>
                </a:solidFill>
                <a:latin typeface="+mj-ea"/>
                <a:ea typeface="+mj-ea"/>
              </a:rPr>
              <a:t>过去记忆总结</a:t>
            </a:r>
            <a:r>
              <a:rPr lang="en-US" altLang="zh-CN" sz="1600" dirty="0">
                <a:latin typeface="+mj-ea"/>
                <a:ea typeface="+mj-ea"/>
              </a:rPr>
              <a:t>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1132AFD-357B-199E-C2A6-83BF5239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07" y="1978679"/>
            <a:ext cx="2211751" cy="15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A26D7FC-3324-EF65-5195-E7EFF5F285F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11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B033B8-FC17-F793-A2AA-6957A92754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890" y="1632614"/>
            <a:ext cx="8690220" cy="1631581"/>
          </a:xfrm>
        </p:spPr>
        <p:txBody>
          <a:bodyPr/>
          <a:lstStyle/>
          <a:p>
            <a:r>
              <a:rPr kumimoji="1" lang="en-US" altLang="zh-CN" dirty="0"/>
              <a:t>RNN </a:t>
            </a:r>
            <a:r>
              <a:rPr kumimoji="1" lang="zh-CN" altLang="en-US" dirty="0"/>
              <a:t>短时记忆性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简单线性求和</a:t>
            </a:r>
            <a:endParaRPr kumimoji="1" lang="en-US" altLang="zh-CN" dirty="0"/>
          </a:p>
          <a:p>
            <a:r>
              <a:rPr kumimoji="1" lang="zh-CN" altLang="en-US" dirty="0"/>
              <a:t>梯度消失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梯度爆炸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sz="1600" dirty="0">
                <a:solidFill>
                  <a:schemeClr val="accent1"/>
                </a:solidFill>
              </a:rPr>
              <a:t>新的权值 </a:t>
            </a:r>
            <a:r>
              <a:rPr kumimoji="1" lang="en-US" altLang="zh-CN" sz="1600" dirty="0">
                <a:solidFill>
                  <a:schemeClr val="accent1"/>
                </a:solidFill>
              </a:rPr>
              <a:t>= </a:t>
            </a:r>
            <a:r>
              <a:rPr kumimoji="1" lang="zh-CN" altLang="en-US" sz="1600" dirty="0">
                <a:solidFill>
                  <a:schemeClr val="accent1"/>
                </a:solidFill>
              </a:rPr>
              <a:t>旧权值 </a:t>
            </a:r>
            <a:r>
              <a:rPr kumimoji="1" lang="en-US" altLang="zh-CN" sz="1600" dirty="0">
                <a:solidFill>
                  <a:schemeClr val="accent1"/>
                </a:solidFill>
              </a:rPr>
              <a:t>- </a:t>
            </a:r>
            <a:r>
              <a:rPr kumimoji="1" lang="zh-CN" altLang="en-US" sz="1600" dirty="0">
                <a:solidFill>
                  <a:schemeClr val="accent1"/>
                </a:solidFill>
              </a:rPr>
              <a:t>学习率*梯度</a:t>
            </a:r>
            <a:endParaRPr kumimoji="1" lang="en-US" altLang="zh-CN" sz="1600" dirty="0">
              <a:solidFill>
                <a:schemeClr val="accent1"/>
              </a:solidFill>
            </a:endParaRPr>
          </a:p>
          <a:p>
            <a:r>
              <a:rPr lang="en" altLang="zh-CN" dirty="0"/>
              <a:t>LSTM</a:t>
            </a:r>
            <a:r>
              <a:rPr lang="zh-CN" altLang="en-US" dirty="0"/>
              <a:t> 有通过称作为</a:t>
            </a:r>
            <a:r>
              <a:rPr lang="zh-CN" altLang="en-US" dirty="0">
                <a:solidFill>
                  <a:srgbClr val="FF0000"/>
                </a:solidFill>
              </a:rPr>
              <a:t>“门”</a:t>
            </a:r>
            <a:r>
              <a:rPr lang="zh-CN" altLang="en-US" dirty="0"/>
              <a:t>的结构来去除或者增加信息到</a:t>
            </a:r>
            <a:r>
              <a:rPr lang="zh-CN" altLang="en-US" dirty="0">
                <a:solidFill>
                  <a:srgbClr val="FF0000"/>
                </a:solidFill>
              </a:rPr>
              <a:t>细胞状态</a:t>
            </a:r>
            <a:r>
              <a:rPr lang="zh-CN" altLang="en-US" dirty="0"/>
              <a:t>的能力。</a:t>
            </a:r>
            <a:endParaRPr kumimoji="1"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6D80E08-C118-4C74-9474-F22E68F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LSTM: Long Short-Term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Memory</a:t>
            </a:r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2AE3CD-F063-0356-0000-BE220DDA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20" y="1717675"/>
            <a:ext cx="1467737" cy="36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F8ED6B-0FAA-07C5-CB74-1180E701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" y="3115340"/>
            <a:ext cx="5358986" cy="17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E8FE7DA-F10D-1FB2-3016-44A2BC91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" y="4582632"/>
            <a:ext cx="5358986" cy="19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E05692-15CF-FC1C-6198-C543F211AE7C}"/>
              </a:ext>
            </a:extLst>
          </p:cNvPr>
          <p:cNvSpPr txBox="1"/>
          <p:nvPr/>
        </p:nvSpPr>
        <p:spPr>
          <a:xfrm>
            <a:off x="2307265" y="3040912"/>
            <a:ext cx="1924493" cy="356190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47024B-7F14-1513-0835-A198C937E5C0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50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CNN- RNN</a:t>
            </a:r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BCI</a:t>
            </a:r>
            <a:r>
              <a:rPr lang="zh-CN" altLang="en-US" dirty="0">
                <a:solidFill>
                  <a:srgbClr val="C00000"/>
                </a:solidFill>
              </a:rPr>
              <a:t>中应用的优势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379579-5193-4C8C-1478-EC8F4D972D8F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7F3564B4-1B92-FC43-DCDF-CD20E0B9C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2" y="1841532"/>
            <a:ext cx="3933908" cy="27801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A85E63-BEB7-00F5-4380-07F6AA7D6096}"/>
              </a:ext>
            </a:extLst>
          </p:cNvPr>
          <p:cNvSpPr txBox="1"/>
          <p:nvPr/>
        </p:nvSpPr>
        <p:spPr>
          <a:xfrm>
            <a:off x="446567" y="1841532"/>
            <a:ext cx="42148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CNN</a:t>
            </a:r>
            <a:r>
              <a:rPr kumimoji="1" lang="zh-CN" altLang="en-US" sz="2000" dirty="0"/>
              <a:t> 在多通道上提取</a:t>
            </a:r>
            <a:r>
              <a:rPr kumimoji="1" lang="zh-CN" altLang="en-US" sz="2000" dirty="0">
                <a:solidFill>
                  <a:schemeClr val="accent1"/>
                </a:solidFill>
              </a:rPr>
              <a:t>空间信息</a:t>
            </a:r>
            <a:endParaRPr kumimoji="1" lang="en-US" altLang="zh-CN" sz="20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RNN</a:t>
            </a:r>
            <a:r>
              <a:rPr kumimoji="1" lang="zh-CN" altLang="en-US" sz="2000" dirty="0"/>
              <a:t> 在</a:t>
            </a:r>
            <a:r>
              <a:rPr kumimoji="1" lang="zh-CN" altLang="en-US" sz="2000" dirty="0">
                <a:solidFill>
                  <a:schemeClr val="accent1"/>
                </a:solidFill>
              </a:rPr>
              <a:t>顺序数据</a:t>
            </a:r>
            <a:r>
              <a:rPr kumimoji="1" lang="zh-CN" altLang="en-US" sz="2000" dirty="0"/>
              <a:t>中学习信息</a:t>
            </a:r>
            <a:endParaRPr kumimoji="1" lang="en-US" altLang="zh-CN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Hybrid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CNN-RNN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识别和</a:t>
            </a:r>
            <a:r>
              <a:rPr kumimoji="1" lang="zh-CN" altLang="en-US" dirty="0">
                <a:solidFill>
                  <a:schemeClr val="accent1"/>
                </a:solidFill>
              </a:rPr>
              <a:t>多通道处理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保留</a:t>
            </a:r>
            <a:r>
              <a:rPr kumimoji="1" lang="zh-CN" altLang="en-US" dirty="0">
                <a:solidFill>
                  <a:schemeClr val="accent1"/>
                </a:solidFill>
              </a:rPr>
              <a:t>序列信息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</a:rPr>
              <a:t>学习时间</a:t>
            </a:r>
            <a:r>
              <a:rPr kumimoji="1" lang="zh-CN" altLang="en-US" dirty="0"/>
              <a:t>更短</a:t>
            </a:r>
          </a:p>
        </p:txBody>
      </p:sp>
    </p:spTree>
    <p:extLst>
      <p:ext uri="{BB962C8B-B14F-4D97-AF65-F5344CB8AC3E}">
        <p14:creationId xmlns:p14="http://schemas.microsoft.com/office/powerpoint/2010/main" val="92140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A19B-5A87-2F91-2B45-6BEBD9E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47783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+mj-ea"/>
              </a:rPr>
              <a:t>BCI</a:t>
            </a:r>
            <a:r>
              <a:rPr lang="zh-CN" altLang="en-US" sz="4000" dirty="0">
                <a:solidFill>
                  <a:srgbClr val="C00000"/>
                </a:solidFill>
                <a:latin typeface="+mj-ea"/>
              </a:rPr>
              <a:t>信号特征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D607E-C230-6411-335E-67DDCFA96C22}"/>
              </a:ext>
            </a:extLst>
          </p:cNvPr>
          <p:cNvSpPr txBox="1">
            <a:spLocks/>
          </p:cNvSpPr>
          <p:nvPr/>
        </p:nvSpPr>
        <p:spPr>
          <a:xfrm>
            <a:off x="350520" y="2160905"/>
            <a:ext cx="7848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本身有用的信息少，环境干扰大，需要提高信息密度。</a:t>
            </a:r>
            <a:endParaRPr lang="en-US" altLang="zh-CN" dirty="0"/>
          </a:p>
          <a:p>
            <a:r>
              <a:rPr lang="zh-CN" altLang="en-US" dirty="0"/>
              <a:t>非侵入式难以确定放电的神经元位置。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 Spatial filtering</a:t>
            </a:r>
            <a:r>
              <a:rPr lang="zh-CN" altLang="en-US" dirty="0"/>
              <a:t>实现降噪、多维控制。运用</a:t>
            </a:r>
            <a:r>
              <a:rPr lang="en-US" altLang="zh-CN" dirty="0"/>
              <a:t>Electrical source imaging</a:t>
            </a:r>
            <a:r>
              <a:rPr lang="zh-CN" altLang="en-US" dirty="0"/>
              <a:t>技术。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B803E8-2843-B79F-2786-8DC68DC033D5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565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7A54D4-10F6-8356-0F9B-F6C8C81F21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3" y="1717675"/>
            <a:ext cx="8662946" cy="4384951"/>
          </a:xfrm>
        </p:spPr>
        <p:txBody>
          <a:bodyPr/>
          <a:lstStyle/>
          <a:p>
            <a:r>
              <a:rPr kumimoji="1" lang="en-US" altLang="zh-CN" dirty="0"/>
              <a:t>1. Hybrid Deep Learning (HDL)-Based Brain-Computer Interface (BCI) Systems: A Systematic Review </a:t>
            </a:r>
          </a:p>
          <a:p>
            <a:r>
              <a:rPr kumimoji="1" lang="en-US" altLang="zh-CN" dirty="0"/>
              <a:t>2. Hybrid CNN-RNN in Motor Imagery Identification of Brain-Computer Interface 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CSDN: </a:t>
            </a:r>
            <a:r>
              <a:rPr kumimoji="1" lang="zh-CN" altLang="en-US" dirty="0"/>
              <a:t>深度学习之</a:t>
            </a:r>
            <a:r>
              <a:rPr kumimoji="1" lang="en-US" altLang="zh-CN" dirty="0"/>
              <a:t>RNN(</a:t>
            </a:r>
            <a:r>
              <a:rPr kumimoji="1" lang="zh-CN" altLang="en-US" dirty="0"/>
              <a:t>循环神经网络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CSDN: RNN</a:t>
            </a:r>
            <a:r>
              <a:rPr kumimoji="1" lang="zh-CN" altLang="en-US" dirty="0"/>
              <a:t>详解</a:t>
            </a:r>
            <a:r>
              <a:rPr kumimoji="1" lang="en-US" altLang="zh-CN" dirty="0"/>
              <a:t>(Recurrent Neural Network)</a:t>
            </a:r>
          </a:p>
          <a:p>
            <a:r>
              <a:rPr kumimoji="1" lang="en-US" altLang="zh-CN" dirty="0"/>
              <a:t>5. CSDN:</a:t>
            </a:r>
            <a:r>
              <a:rPr kumimoji="1" lang="zh-CN" altLang="en-US" dirty="0"/>
              <a:t>如何从</a:t>
            </a:r>
            <a:r>
              <a:rPr kumimoji="1" lang="en-US" altLang="zh-CN" dirty="0"/>
              <a:t>RNN</a:t>
            </a:r>
            <a:r>
              <a:rPr kumimoji="1" lang="zh-CN" altLang="en-US" dirty="0"/>
              <a:t>起步，一步一步通俗理解</a:t>
            </a:r>
            <a:r>
              <a:rPr kumimoji="1" lang="en-US" altLang="zh-CN" dirty="0"/>
              <a:t>LSTM</a:t>
            </a:r>
          </a:p>
          <a:p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F8F7209-E192-4783-76CF-D8AF1CA3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参考文献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270294-FA7C-F356-702E-83C7F735779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534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ṧlïḋe">
            <a:extLst>
              <a:ext uri="{FF2B5EF4-FFF2-40B4-BE49-F238E27FC236}">
                <a16:creationId xmlns:a16="http://schemas.microsoft.com/office/drawing/2014/main" id="{B66694BE-8709-4194-B0C0-D280BE7D0C95}"/>
              </a:ext>
            </a:extLst>
          </p:cNvPr>
          <p:cNvSpPr/>
          <p:nvPr/>
        </p:nvSpPr>
        <p:spPr>
          <a:xfrm>
            <a:off x="1390771" y="1909854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D8A3E9-E002-B18F-CA5B-80902416878C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1F8BB85-43B0-FF8E-CA0E-8F8709C50A95}"/>
              </a:ext>
            </a:extLst>
          </p:cNvPr>
          <p:cNvCxnSpPr/>
          <p:nvPr/>
        </p:nvCxnSpPr>
        <p:spPr>
          <a:xfrm>
            <a:off x="2162381" y="2618261"/>
            <a:ext cx="3709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CAC69D-6CF6-A972-4C9E-05A3F1AF457F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ṩľîḋé">
            <a:extLst>
              <a:ext uri="{FF2B5EF4-FFF2-40B4-BE49-F238E27FC236}">
                <a16:creationId xmlns:a16="http://schemas.microsoft.com/office/drawing/2014/main" id="{E4147F3D-6487-B0D6-A624-7BEDFB6AED7B}"/>
              </a:ext>
            </a:extLst>
          </p:cNvPr>
          <p:cNvSpPr/>
          <p:nvPr/>
        </p:nvSpPr>
        <p:spPr bwMode="auto">
          <a:xfrm>
            <a:off x="2119896" y="2049806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数据处理</a:t>
            </a:r>
            <a:endParaRPr lang="en-US" altLang="zh-CN" sz="2800" dirty="0"/>
          </a:p>
        </p:txBody>
      </p:sp>
      <p:sp>
        <p:nvSpPr>
          <p:cNvPr id="12" name="îṧlïḋe">
            <a:extLst>
              <a:ext uri="{FF2B5EF4-FFF2-40B4-BE49-F238E27FC236}">
                <a16:creationId xmlns:a16="http://schemas.microsoft.com/office/drawing/2014/main" id="{50185BD3-680C-1D3D-DDEF-164D5D9DBEF2}"/>
              </a:ext>
            </a:extLst>
          </p:cNvPr>
          <p:cNvSpPr/>
          <p:nvPr/>
        </p:nvSpPr>
        <p:spPr>
          <a:xfrm>
            <a:off x="1390771" y="2907542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3" name="ïṩľîḋé">
            <a:extLst>
              <a:ext uri="{FF2B5EF4-FFF2-40B4-BE49-F238E27FC236}">
                <a16:creationId xmlns:a16="http://schemas.microsoft.com/office/drawing/2014/main" id="{2C9D703F-5EFE-74B1-0CA3-E8C0B490E4DE}"/>
              </a:ext>
            </a:extLst>
          </p:cNvPr>
          <p:cNvSpPr/>
          <p:nvPr/>
        </p:nvSpPr>
        <p:spPr bwMode="auto">
          <a:xfrm>
            <a:off x="2119896" y="3047494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SVM</a:t>
            </a:r>
            <a:r>
              <a:rPr lang="zh-CN" altLang="en-US" sz="2800" dirty="0"/>
              <a:t>介绍与应用</a:t>
            </a:r>
            <a:endParaRPr lang="en-US" altLang="zh-CN" sz="28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B721B-8EBC-EB8C-7487-789E2D9AC90F}"/>
              </a:ext>
            </a:extLst>
          </p:cNvPr>
          <p:cNvCxnSpPr/>
          <p:nvPr/>
        </p:nvCxnSpPr>
        <p:spPr>
          <a:xfrm>
            <a:off x="2223770" y="3615949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îṧlïḋe">
            <a:extLst>
              <a:ext uri="{FF2B5EF4-FFF2-40B4-BE49-F238E27FC236}">
                <a16:creationId xmlns:a16="http://schemas.microsoft.com/office/drawing/2014/main" id="{4AD8B0F8-9E60-D29C-86CF-3D37C2112B20}"/>
              </a:ext>
            </a:extLst>
          </p:cNvPr>
          <p:cNvSpPr/>
          <p:nvPr/>
        </p:nvSpPr>
        <p:spPr>
          <a:xfrm>
            <a:off x="1390771" y="3902143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34A2C-EB10-A162-364A-CFF35BCB17E5}"/>
              </a:ext>
            </a:extLst>
          </p:cNvPr>
          <p:cNvCxnSpPr/>
          <p:nvPr/>
        </p:nvCxnSpPr>
        <p:spPr>
          <a:xfrm>
            <a:off x="2223770" y="4610550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ṧlïḋe">
            <a:extLst>
              <a:ext uri="{FF2B5EF4-FFF2-40B4-BE49-F238E27FC236}">
                <a16:creationId xmlns:a16="http://schemas.microsoft.com/office/drawing/2014/main" id="{3FC2B901-C8D0-BA4E-9D2C-48A32556CC4F}"/>
              </a:ext>
            </a:extLst>
          </p:cNvPr>
          <p:cNvSpPr/>
          <p:nvPr/>
        </p:nvSpPr>
        <p:spPr>
          <a:xfrm>
            <a:off x="1390771" y="4899831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8" name="ïṩľîḋé">
            <a:extLst>
              <a:ext uri="{FF2B5EF4-FFF2-40B4-BE49-F238E27FC236}">
                <a16:creationId xmlns:a16="http://schemas.microsoft.com/office/drawing/2014/main" id="{34E70A28-07BC-D0B8-C89C-E443CA0B6DCB}"/>
              </a:ext>
            </a:extLst>
          </p:cNvPr>
          <p:cNvSpPr/>
          <p:nvPr/>
        </p:nvSpPr>
        <p:spPr bwMode="auto">
          <a:xfrm>
            <a:off x="2119896" y="5039783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dirty="0"/>
              <a:t>补充介绍（</a:t>
            </a:r>
            <a:r>
              <a:rPr lang="en-US" altLang="zh-CN" sz="2800" b="1" dirty="0"/>
              <a:t>MFCC</a:t>
            </a:r>
            <a:r>
              <a:rPr lang="zh-CN" altLang="en-US" sz="2800" b="1" dirty="0"/>
              <a:t>）</a:t>
            </a:r>
            <a:endParaRPr lang="en-US" altLang="zh-CN" sz="2800" b="1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974807-F04E-A868-AA18-7202F899B3A1}"/>
              </a:ext>
            </a:extLst>
          </p:cNvPr>
          <p:cNvCxnSpPr/>
          <p:nvPr/>
        </p:nvCxnSpPr>
        <p:spPr>
          <a:xfrm>
            <a:off x="2223770" y="5608238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ṩľîḋé">
            <a:extLst>
              <a:ext uri="{FF2B5EF4-FFF2-40B4-BE49-F238E27FC236}">
                <a16:creationId xmlns:a16="http://schemas.microsoft.com/office/drawing/2014/main" id="{48B42F6E-3B22-E7A9-385A-624F95459178}"/>
              </a:ext>
            </a:extLst>
          </p:cNvPr>
          <p:cNvSpPr/>
          <p:nvPr/>
        </p:nvSpPr>
        <p:spPr bwMode="auto">
          <a:xfrm>
            <a:off x="2183236" y="4051490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HDL</a:t>
            </a:r>
            <a:r>
              <a:rPr lang="zh-CN" altLang="en-US" sz="2800" dirty="0"/>
              <a:t>案例与分析</a:t>
            </a:r>
            <a:endParaRPr lang="en-US" altLang="zh-CN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4A5F73-B0D8-D417-5898-F633EB4DE53E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39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BF22A81-912C-B1D9-B301-CBBC68F83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49" y="2799362"/>
            <a:ext cx="2977803" cy="160824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13321"/>
            <a:ext cx="8372163" cy="57418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Mel Frequency Cepstral Coefficient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A236554-D4B7-94EF-2860-46EE41958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39"/>
          <a:stretch/>
        </p:blipFill>
        <p:spPr>
          <a:xfrm>
            <a:off x="3099394" y="4632047"/>
            <a:ext cx="5541365" cy="14613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DBDC9A-9A5D-2312-87A6-1D6670E3888C}"/>
              </a:ext>
            </a:extLst>
          </p:cNvPr>
          <p:cNvSpPr txBox="1"/>
          <p:nvPr/>
        </p:nvSpPr>
        <p:spPr>
          <a:xfrm>
            <a:off x="597546" y="1936391"/>
            <a:ext cx="56566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Pre-emphasis and frame-windowing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Enhance the energy of high frequency signals to prepare for Fourier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Framing to preserve timing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There should be 50% overlapping part between adjacent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Windowing to make it smooth 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9107CF-6B49-2F44-D765-89F23FF6A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6"/>
          <a:stretch/>
        </p:blipFill>
        <p:spPr>
          <a:xfrm>
            <a:off x="871653" y="4632047"/>
            <a:ext cx="2227741" cy="15112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F742D1C-5FDB-EB0D-46F3-F21FBD08434E}"/>
              </a:ext>
            </a:extLst>
          </p:cNvPr>
          <p:cNvSpPr txBox="1"/>
          <p:nvPr/>
        </p:nvSpPr>
        <p:spPr>
          <a:xfrm>
            <a:off x="3099394" y="5217090"/>
            <a:ext cx="32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A8102FE-4EB3-844D-9B97-CB9412A40BE3}"/>
              </a:ext>
            </a:extLst>
          </p:cNvPr>
          <p:cNvCxnSpPr/>
          <p:nvPr/>
        </p:nvCxnSpPr>
        <p:spPr>
          <a:xfrm>
            <a:off x="5849655" y="5430033"/>
            <a:ext cx="237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D31F96F-B5DA-8BF2-C937-76B1051E266E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13321"/>
            <a:ext cx="8372163" cy="57418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Mel Frequency Cepstral Coefficient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BDC9A-9A5D-2312-87A6-1D6670E3888C}"/>
              </a:ext>
            </a:extLst>
          </p:cNvPr>
          <p:cNvSpPr txBox="1"/>
          <p:nvPr/>
        </p:nvSpPr>
        <p:spPr>
          <a:xfrm>
            <a:off x="597546" y="1936391"/>
            <a:ext cx="5656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Pre-emphasis and frame-windowing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-apple-system"/>
              </a:rPr>
              <a:t>F</a:t>
            </a:r>
            <a:r>
              <a:rPr lang="en-US" altLang="zh-CN" sz="2000" b="0" i="0" dirty="0">
                <a:effectLst/>
                <a:latin typeface="-apple-system"/>
              </a:rPr>
              <a:t>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2F552847-A1C2-429C-EF97-AE86DC36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062" y="3080515"/>
            <a:ext cx="2248805" cy="64085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F98DF05-6342-1D9E-33C3-5CA977292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77" y="2760090"/>
            <a:ext cx="4391325" cy="36434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C1946E9-9078-9E55-9060-3C92B8F4D00E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04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4024" y="913321"/>
            <a:ext cx="8372163" cy="574183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-apple-system"/>
              </a:rPr>
              <a:t>Mel Frequency Cepstral Coefficient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BDC9A-9A5D-2312-87A6-1D6670E3888C}"/>
              </a:ext>
            </a:extLst>
          </p:cNvPr>
          <p:cNvSpPr txBox="1"/>
          <p:nvPr/>
        </p:nvSpPr>
        <p:spPr>
          <a:xfrm>
            <a:off x="597546" y="1936391"/>
            <a:ext cx="5656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Pre-emphasis and frame-windowing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-apple-system"/>
              </a:rPr>
              <a:t>F</a:t>
            </a:r>
            <a:r>
              <a:rPr lang="en-US" altLang="zh-CN" sz="2000" b="0" i="0" dirty="0">
                <a:effectLst/>
                <a:latin typeface="-apple-system"/>
              </a:rPr>
              <a:t>FT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-apple-system"/>
              </a:rPr>
              <a:t>Mel Filter Banks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0" i="0" dirty="0"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DB28F8-1404-BE22-C1E6-2E49FC80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75" y="4165864"/>
            <a:ext cx="4546948" cy="126866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B58050C-63CB-C10C-7BFD-ABF46A4ED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7" b="-20450"/>
          <a:stretch/>
        </p:blipFill>
        <p:spPr bwMode="auto">
          <a:xfrm>
            <a:off x="1050098" y="3481155"/>
            <a:ext cx="3521902" cy="2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89D24C-4CE7-A400-3C94-06E90C2FEDA9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71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725A743-4C61-2CF1-2F4E-A2E5CA17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20" y="1829591"/>
            <a:ext cx="2854348" cy="4519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96BB2A-C992-AC97-6761-751A1ADD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3" y="2550883"/>
            <a:ext cx="3749577" cy="3204828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E5437F7C-B709-6EB3-59BC-B3A4FE639696}"/>
              </a:ext>
            </a:extLst>
          </p:cNvPr>
          <p:cNvSpPr/>
          <p:nvPr/>
        </p:nvSpPr>
        <p:spPr>
          <a:xfrm>
            <a:off x="4572000" y="3128190"/>
            <a:ext cx="1364622" cy="102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EEG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CFB9A23-968A-782D-F336-03037EB2E309}"/>
              </a:ext>
            </a:extLst>
          </p:cNvPr>
          <p:cNvSpPr/>
          <p:nvPr/>
        </p:nvSpPr>
        <p:spPr>
          <a:xfrm flipH="1">
            <a:off x="3920232" y="3741047"/>
            <a:ext cx="1458774" cy="102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voice signal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6A695D58-315F-63F1-7FD3-B525EA8B6BD5}"/>
              </a:ext>
            </a:extLst>
          </p:cNvPr>
          <p:cNvSpPr txBox="1">
            <a:spLocks/>
          </p:cNvSpPr>
          <p:nvPr/>
        </p:nvSpPr>
        <p:spPr>
          <a:xfrm>
            <a:off x="494024" y="91332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4C2BEA-5DB4-5846-9D06-D413E78CF95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141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8D51E-87D1-4F3F-7D04-DA02436BA827}"/>
              </a:ext>
            </a:extLst>
          </p:cNvPr>
          <p:cNvSpPr txBox="1">
            <a:spLocks/>
          </p:cNvSpPr>
          <p:nvPr/>
        </p:nvSpPr>
        <p:spPr>
          <a:xfrm>
            <a:off x="525483" y="981022"/>
            <a:ext cx="8137922" cy="771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Achievement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477D02-5BAD-4557-81CA-C1B6D601C180}"/>
              </a:ext>
            </a:extLst>
          </p:cNvPr>
          <p:cNvSpPr/>
          <p:nvPr/>
        </p:nvSpPr>
        <p:spPr>
          <a:xfrm>
            <a:off x="690670" y="1851635"/>
            <a:ext cx="7927848" cy="38751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signal with high signal-to-noise ratio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E31FB-2D30-2CF7-E183-3F944130B907}"/>
              </a:ext>
            </a:extLst>
          </p:cNvPr>
          <p:cNvSpPr txBox="1"/>
          <p:nvPr/>
        </p:nvSpPr>
        <p:spPr>
          <a:xfrm>
            <a:off x="1684922" y="2071936"/>
            <a:ext cx="14294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BAD371-A890-A3A5-3459-1A24B260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74" y="2405410"/>
            <a:ext cx="2317825" cy="106759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895CF-FD42-CFFC-7689-9B585C43E90C}"/>
              </a:ext>
            </a:extLst>
          </p:cNvPr>
          <p:cNvSpPr/>
          <p:nvPr/>
        </p:nvSpPr>
        <p:spPr>
          <a:xfrm>
            <a:off x="4286770" y="2684092"/>
            <a:ext cx="1015656" cy="5102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CWT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5AA925-982E-4ACC-70D4-2DE1D30E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41" y="3590524"/>
            <a:ext cx="2117395" cy="106759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DC60A4C-77D4-3881-278C-D39C98AF028C}"/>
              </a:ext>
            </a:extLst>
          </p:cNvPr>
          <p:cNvSpPr/>
          <p:nvPr/>
        </p:nvSpPr>
        <p:spPr>
          <a:xfrm>
            <a:off x="7038821" y="2681039"/>
            <a:ext cx="1015656" cy="51023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Drift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B4A014-4ECD-9B0D-0565-EEEDE8D16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719" y="3628659"/>
            <a:ext cx="2081930" cy="9913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E3CA3E-919F-066A-3CFF-1F9F25A56476}"/>
              </a:ext>
            </a:extLst>
          </p:cNvPr>
          <p:cNvSpPr txBox="1"/>
          <p:nvPr/>
        </p:nvSpPr>
        <p:spPr>
          <a:xfrm>
            <a:off x="2860225" y="4742250"/>
            <a:ext cx="1654826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noises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&lt;0.3Hz or &gt;10Hz</a:t>
            </a:r>
            <a:endParaRPr lang="zh-CN" altLang="en-US" sz="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5DBF81-2A70-BB0C-2356-67916F301284}"/>
              </a:ext>
            </a:extLst>
          </p:cNvPr>
          <p:cNvSpPr txBox="1"/>
          <p:nvPr/>
        </p:nvSpPr>
        <p:spPr>
          <a:xfrm>
            <a:off x="5511586" y="4742251"/>
            <a:ext cx="1988196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wandering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0EEADE-8B44-7FC0-E7A1-E6A22DA12EF5}"/>
              </a:ext>
            </a:extLst>
          </p:cNvPr>
          <p:cNvSpPr txBox="1"/>
          <p:nvPr/>
        </p:nvSpPr>
        <p:spPr>
          <a:xfrm>
            <a:off x="5339260" y="2384042"/>
            <a:ext cx="1601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fitting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8EDE5-F34D-8213-7C27-E15AA24CD3DD}"/>
              </a:ext>
            </a:extLst>
          </p:cNvPr>
          <p:cNvSpPr txBox="1"/>
          <p:nvPr/>
        </p:nvSpPr>
        <p:spPr>
          <a:xfrm>
            <a:off x="2117070" y="5879397"/>
            <a:ext cx="6082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signal with high signal-to-noise ratio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AD9D7F6-EE64-F906-89E6-6A7B04211A2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4043019" y="2838944"/>
            <a:ext cx="396198" cy="1106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3D58054C-B78F-22CF-31B2-EABF0E1C774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6807474" y="2889483"/>
            <a:ext cx="437387" cy="10409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DBEECF1-B084-B3AF-03E7-208F20ED6898}"/>
              </a:ext>
            </a:extLst>
          </p:cNvPr>
          <p:cNvSpPr/>
          <p:nvPr/>
        </p:nvSpPr>
        <p:spPr>
          <a:xfrm>
            <a:off x="3497653" y="2735144"/>
            <a:ext cx="726425" cy="485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1D8F9585-C340-6030-BDF6-2A4DDD2E8AC4}"/>
              </a:ext>
            </a:extLst>
          </p:cNvPr>
          <p:cNvSpPr/>
          <p:nvPr/>
        </p:nvSpPr>
        <p:spPr>
          <a:xfrm>
            <a:off x="5605792" y="2691819"/>
            <a:ext cx="1129661" cy="485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5B172E73-427D-3538-4B9B-9104C2B54484}"/>
              </a:ext>
            </a:extLst>
          </p:cNvPr>
          <p:cNvSpPr txBox="1">
            <a:spLocks/>
          </p:cNvSpPr>
          <p:nvPr/>
        </p:nvSpPr>
        <p:spPr>
          <a:xfrm>
            <a:off x="525483" y="928329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Complete Process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2286F2-084C-B821-25C5-3F4E873B9BAD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39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7B86-B258-4AA8-6618-8222EA8F37D3}"/>
              </a:ext>
            </a:extLst>
          </p:cNvPr>
          <p:cNvSpPr txBox="1">
            <a:spLocks/>
          </p:cNvSpPr>
          <p:nvPr/>
        </p:nvSpPr>
        <p:spPr>
          <a:xfrm>
            <a:off x="525483" y="981022"/>
            <a:ext cx="8137922" cy="771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Achievement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6BB3773-F946-2743-22BF-0C5ED6BF986D}"/>
              </a:ext>
            </a:extLst>
          </p:cNvPr>
          <p:cNvSpPr/>
          <p:nvPr/>
        </p:nvSpPr>
        <p:spPr>
          <a:xfrm>
            <a:off x="735557" y="2070118"/>
            <a:ext cx="7927848" cy="18572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9CA443-9B61-4D5E-8008-EF0667E8756B}"/>
              </a:ext>
            </a:extLst>
          </p:cNvPr>
          <p:cNvSpPr txBox="1"/>
          <p:nvPr/>
        </p:nvSpPr>
        <p:spPr>
          <a:xfrm>
            <a:off x="1012996" y="2876263"/>
            <a:ext cx="912115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MFCCs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7421CA5-D083-C0BA-D8E9-F86679410213}"/>
              </a:ext>
            </a:extLst>
          </p:cNvPr>
          <p:cNvSpPr/>
          <p:nvPr/>
        </p:nvSpPr>
        <p:spPr>
          <a:xfrm>
            <a:off x="6143883" y="2197439"/>
            <a:ext cx="1000256" cy="55707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Filtering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60515E5-9ACF-753C-5C97-958FDB21AFAF}"/>
              </a:ext>
            </a:extLst>
          </p:cNvPr>
          <p:cNvSpPr/>
          <p:nvPr/>
        </p:nvSpPr>
        <p:spPr>
          <a:xfrm>
            <a:off x="7546437" y="2191788"/>
            <a:ext cx="1000256" cy="56639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840F4C-4D29-438B-8C26-E74F38348BC4}"/>
              </a:ext>
            </a:extLst>
          </p:cNvPr>
          <p:cNvSpPr/>
          <p:nvPr/>
        </p:nvSpPr>
        <p:spPr>
          <a:xfrm>
            <a:off x="2075052" y="2231138"/>
            <a:ext cx="963528" cy="52704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0C6C6AB-8444-47D3-8E6F-8CFCC1567296}"/>
              </a:ext>
            </a:extLst>
          </p:cNvPr>
          <p:cNvSpPr/>
          <p:nvPr/>
        </p:nvSpPr>
        <p:spPr>
          <a:xfrm>
            <a:off x="4096252" y="2203390"/>
            <a:ext cx="963528" cy="55707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D3224FB-4D43-F5C0-D503-E93105865D3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038580" y="2481927"/>
            <a:ext cx="1057672" cy="1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D8E0639-FAA2-FF2C-151C-6BA4008D12F9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5059780" y="2475976"/>
            <a:ext cx="1084103" cy="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1C9A0C6-5950-D95E-2B8F-DE4279C6380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144139" y="2474985"/>
            <a:ext cx="402298" cy="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7BA0A30-FB17-DB12-8827-210A101BE883}"/>
              </a:ext>
            </a:extLst>
          </p:cNvPr>
          <p:cNvSpPr txBox="1"/>
          <p:nvPr/>
        </p:nvSpPr>
        <p:spPr>
          <a:xfrm>
            <a:off x="1012996" y="3531299"/>
            <a:ext cx="1750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signal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6B1803-79EA-BA59-9526-0164DB7A488D}"/>
              </a:ext>
            </a:extLst>
          </p:cNvPr>
          <p:cNvSpPr txBox="1"/>
          <p:nvPr/>
        </p:nvSpPr>
        <p:spPr>
          <a:xfrm>
            <a:off x="2851486" y="2038815"/>
            <a:ext cx="1412513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3F3B6E-B0D3-1345-D07B-63E6CE6BA367}"/>
              </a:ext>
            </a:extLst>
          </p:cNvPr>
          <p:cNvSpPr txBox="1"/>
          <p:nvPr/>
        </p:nvSpPr>
        <p:spPr>
          <a:xfrm>
            <a:off x="5045611" y="1982989"/>
            <a:ext cx="1191427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banks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6E5313-0B68-9BC0-2B9C-D81689072142}"/>
              </a:ext>
            </a:extLst>
          </p:cNvPr>
          <p:cNvSpPr txBox="1"/>
          <p:nvPr/>
        </p:nvSpPr>
        <p:spPr>
          <a:xfrm>
            <a:off x="2041312" y="4104617"/>
            <a:ext cx="522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highly distinguishable features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A786DCB-67D5-3655-FC2C-C63D2EE11E0B}"/>
              </a:ext>
            </a:extLst>
          </p:cNvPr>
          <p:cNvGrpSpPr/>
          <p:nvPr/>
        </p:nvGrpSpPr>
        <p:grpSpPr>
          <a:xfrm>
            <a:off x="690670" y="4576821"/>
            <a:ext cx="7927848" cy="1112476"/>
            <a:chOff x="736340" y="2056745"/>
            <a:chExt cx="10570464" cy="1295003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7288EC4-B8BD-5345-7DC7-938834A9863C}"/>
                </a:ext>
              </a:extLst>
            </p:cNvPr>
            <p:cNvSpPr/>
            <p:nvPr/>
          </p:nvSpPr>
          <p:spPr>
            <a:xfrm>
              <a:off x="736340" y="2056745"/>
              <a:ext cx="10570464" cy="129500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76F3AAB-6D67-21F8-D70C-29CA7710B3D7}"/>
                </a:ext>
              </a:extLst>
            </p:cNvPr>
            <p:cNvSpPr txBox="1"/>
            <p:nvPr/>
          </p:nvSpPr>
          <p:spPr>
            <a:xfrm>
              <a:off x="1166108" y="2540221"/>
              <a:ext cx="1356915" cy="37618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  <a:endPara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2" descr="Artificial Neural Networks Explained | by Aegeus Zerium | Good Audience">
              <a:extLst>
                <a:ext uri="{FF2B5EF4-FFF2-40B4-BE49-F238E27FC236}">
                  <a16:creationId xmlns:a16="http://schemas.microsoft.com/office/drawing/2014/main" id="{BC75AED8-3DB7-DA75-E398-B2775D4A9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314" y="2186452"/>
              <a:ext cx="1637072" cy="103558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0EEC70B-7F1C-FB5E-76E1-C2CC8B7230A4}"/>
                </a:ext>
              </a:extLst>
            </p:cNvPr>
            <p:cNvSpPr txBox="1"/>
            <p:nvPr/>
          </p:nvSpPr>
          <p:spPr>
            <a:xfrm>
              <a:off x="8331253" y="2534064"/>
              <a:ext cx="2212947" cy="358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053D6FC-62C6-F3F3-4F7C-2D71EFADE6F3}"/>
              </a:ext>
            </a:extLst>
          </p:cNvPr>
          <p:cNvSpPr txBox="1"/>
          <p:nvPr/>
        </p:nvSpPr>
        <p:spPr>
          <a:xfrm>
            <a:off x="3014801" y="4994558"/>
            <a:ext cx="14514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(input)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910F35-D314-C606-00A1-EE01D726BBFD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4466285" y="5133059"/>
            <a:ext cx="337366" cy="1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E19A89F-83D3-0810-B98A-12F45AC3B8CC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6031455" y="5133059"/>
            <a:ext cx="355400" cy="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Sensors | Free Full-Text | Bee Swarm Activity Acoustic Classification for  an IoT-Based Farm Service | HTML">
            <a:extLst>
              <a:ext uri="{FF2B5EF4-FFF2-40B4-BE49-F238E27FC236}">
                <a16:creationId xmlns:a16="http://schemas.microsoft.com/office/drawing/2014/main" id="{FB783E9B-4C1C-BEB2-4AE6-BC83E085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31" y="2881586"/>
            <a:ext cx="2148654" cy="85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 descr="图示&#10;&#10;描述已自动生成">
            <a:extLst>
              <a:ext uri="{FF2B5EF4-FFF2-40B4-BE49-F238E27FC236}">
                <a16:creationId xmlns:a16="http://schemas.microsoft.com/office/drawing/2014/main" id="{89853D6D-B55E-18E7-A318-DB2E1136A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99" y="2936699"/>
            <a:ext cx="1886400" cy="750179"/>
          </a:xfrm>
          <a:prstGeom prst="rect">
            <a:avLst/>
          </a:prstGeom>
        </p:spPr>
      </p:pic>
      <p:sp>
        <p:nvSpPr>
          <p:cNvPr id="47" name="标题 2">
            <a:extLst>
              <a:ext uri="{FF2B5EF4-FFF2-40B4-BE49-F238E27FC236}">
                <a16:creationId xmlns:a16="http://schemas.microsoft.com/office/drawing/2014/main" id="{BBAF7EEE-D3E5-AF0A-9D88-D7CE758722BD}"/>
              </a:ext>
            </a:extLst>
          </p:cNvPr>
          <p:cNvSpPr txBox="1">
            <a:spLocks/>
          </p:cNvSpPr>
          <p:nvPr/>
        </p:nvSpPr>
        <p:spPr>
          <a:xfrm>
            <a:off x="525483" y="928329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Complete Process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7FBB5-6F58-6298-BBF1-64FD1122C517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C90B4D-BF62-E107-4C61-B4FB466E36FC}"/>
              </a:ext>
            </a:extLst>
          </p:cNvPr>
          <p:cNvSpPr txBox="1"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CWT</a:t>
            </a:r>
          </a:p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178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6A695D58-315F-63F1-7FD3-B525EA8B6BD5}"/>
              </a:ext>
            </a:extLst>
          </p:cNvPr>
          <p:cNvSpPr txBox="1">
            <a:spLocks/>
          </p:cNvSpPr>
          <p:nvPr/>
        </p:nvSpPr>
        <p:spPr>
          <a:xfrm>
            <a:off x="494024" y="91332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4C2BEA-5DB4-5846-9D06-D413E78CF95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9C4107-DC58-37E5-ECC7-05FB220F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87" y="3590292"/>
            <a:ext cx="4881825" cy="27919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FBDF91-7016-F2C9-BB3E-BC0BB64B9A46}"/>
              </a:ext>
            </a:extLst>
          </p:cNvPr>
          <p:cNvSpPr txBox="1"/>
          <p:nvPr/>
        </p:nvSpPr>
        <p:spPr>
          <a:xfrm>
            <a:off x="548639" y="1811226"/>
            <a:ext cx="5379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NexusSerif"/>
              </a:rPr>
              <a:t>EEG based direct speech BCI system using a fusion of SMRT and MFCC/LPCC features with ANN classifier</a:t>
            </a:r>
          </a:p>
          <a:p>
            <a:endParaRPr lang="en-US" altLang="zh-CN" b="0" i="0" dirty="0">
              <a:effectLst/>
              <a:latin typeface="NexusSerif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NexusSerif"/>
              </a:rPr>
              <a:t>Based on dataset Kara 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NexusSerif"/>
              </a:rPr>
              <a:t>Direct speech BCI</a:t>
            </a:r>
            <a:endParaRPr lang="en-US" altLang="zh-CN" b="0" i="0" dirty="0">
              <a:effectLst/>
              <a:latin typeface="NexusSerif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NexusSerif"/>
              </a:rPr>
              <a:t>highest average recognition rate as 83.34%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642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6A695D58-315F-63F1-7FD3-B525EA8B6BD5}"/>
              </a:ext>
            </a:extLst>
          </p:cNvPr>
          <p:cNvSpPr txBox="1">
            <a:spLocks/>
          </p:cNvSpPr>
          <p:nvPr/>
        </p:nvSpPr>
        <p:spPr>
          <a:xfrm>
            <a:off x="494024" y="91332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MFCC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4C2BEA-5DB4-5846-9D06-D413E78CF95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954E7D-C82C-7F41-5440-2548559B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75" y="2632608"/>
            <a:ext cx="3620105" cy="3478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448731-B43B-C0F9-F963-C9AB1C545E72}"/>
              </a:ext>
            </a:extLst>
          </p:cNvPr>
          <p:cNvSpPr txBox="1"/>
          <p:nvPr/>
        </p:nvSpPr>
        <p:spPr>
          <a:xfrm>
            <a:off x="419621" y="1839992"/>
            <a:ext cx="6175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Improving classification performance of four class FNIRS-BCI using Mel Frequency Cepstral Coefficients (MFCC)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232885-85E4-D4D5-52EF-4333F7D427FC}"/>
              </a:ext>
            </a:extLst>
          </p:cNvPr>
          <p:cNvSpPr txBox="1"/>
          <p:nvPr/>
        </p:nvSpPr>
        <p:spPr>
          <a:xfrm>
            <a:off x="331186" y="296733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NexusSerif"/>
              </a:rPr>
              <a:t>Based on Open Access Dataset for EEG+NIRS Single-Trial Classification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NexusSerif"/>
              </a:rPr>
              <a:t>Movement prediction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NexusSerif"/>
              </a:rPr>
              <a:t>average classification accuracy of 90.54%</a:t>
            </a:r>
          </a:p>
        </p:txBody>
      </p:sp>
    </p:spTree>
    <p:extLst>
      <p:ext uri="{BB962C8B-B14F-4D97-AF65-F5344CB8AC3E}">
        <p14:creationId xmlns:p14="http://schemas.microsoft.com/office/powerpoint/2010/main" val="282263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E3AEF-AAD7-A76F-E740-3BE94C1B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77837"/>
            <a:ext cx="10515600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C00000"/>
                </a:solidFill>
                <a:latin typeface="+mj-ea"/>
              </a:rPr>
              <a:t>PCA</a:t>
            </a:r>
            <a:r>
              <a:rPr lang="zh-CN" altLang="en-US" sz="4000" dirty="0">
                <a:solidFill>
                  <a:srgbClr val="C00000"/>
                </a:solidFill>
                <a:latin typeface="+mj-ea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76062E-39C4-159A-A4A5-40814E1FFFAB}"/>
              </a:ext>
            </a:extLst>
          </p:cNvPr>
          <p:cNvSpPr txBox="1">
            <a:spLocks/>
          </p:cNvSpPr>
          <p:nvPr/>
        </p:nvSpPr>
        <p:spPr>
          <a:xfrm>
            <a:off x="76200" y="1957705"/>
            <a:ext cx="84683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主成分分析（</a:t>
            </a:r>
            <a:r>
              <a:rPr lang="en-US" altLang="zh-CN" dirty="0"/>
              <a:t>principal component analysis,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）旋转数据，找到方差最大、关联小的方向。既降低复杂度，又保证完整性。</a:t>
            </a:r>
            <a:endParaRPr lang="en-US" altLang="zh-CN" dirty="0"/>
          </a:p>
          <a:p>
            <a:r>
              <a:rPr lang="en-US" altLang="zh-CN" dirty="0"/>
              <a:t>PCA</a:t>
            </a:r>
            <a:r>
              <a:rPr lang="zh-CN" altLang="en-US" dirty="0"/>
              <a:t>可以压缩数据，提高数据信息量。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A50F54-EE31-EC6A-2945-DFE5C683C5CF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2">
            <a:extLst>
              <a:ext uri="{FF2B5EF4-FFF2-40B4-BE49-F238E27FC236}">
                <a16:creationId xmlns:a16="http://schemas.microsoft.com/office/drawing/2014/main" id="{6A695D58-315F-63F1-7FD3-B525EA8B6BD5}"/>
              </a:ext>
            </a:extLst>
          </p:cNvPr>
          <p:cNvSpPr txBox="1">
            <a:spLocks/>
          </p:cNvSpPr>
          <p:nvPr/>
        </p:nvSpPr>
        <p:spPr>
          <a:xfrm>
            <a:off x="494024" y="913321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4C2BEA-5DB4-5846-9D06-D413E78CF95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40</a:t>
            </a:fld>
            <a:endParaRPr lang="zh-CN" altLang="en-US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D320FF-C0EA-4C9F-5579-A163E7B03B7D}"/>
              </a:ext>
            </a:extLst>
          </p:cNvPr>
          <p:cNvCxnSpPr>
            <a:cxnSpLocks/>
          </p:cNvCxnSpPr>
          <p:nvPr/>
        </p:nvCxnSpPr>
        <p:spPr>
          <a:xfrm>
            <a:off x="851770" y="3939436"/>
            <a:ext cx="7396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B8E6AAE-F68F-099B-8558-47EBE450BD1C}"/>
              </a:ext>
            </a:extLst>
          </p:cNvPr>
          <p:cNvCxnSpPr/>
          <p:nvPr/>
        </p:nvCxnSpPr>
        <p:spPr>
          <a:xfrm>
            <a:off x="6569901" y="3939436"/>
            <a:ext cx="1377863" cy="103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7BD1A47-A584-47E9-FD8A-59EB7432546E}"/>
              </a:ext>
            </a:extLst>
          </p:cNvPr>
          <p:cNvSpPr txBox="1"/>
          <p:nvPr/>
        </p:nvSpPr>
        <p:spPr>
          <a:xfrm>
            <a:off x="6857999" y="4721070"/>
            <a:ext cx="80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MFCC</a:t>
            </a:r>
          </a:p>
          <a:p>
            <a:pPr algn="ctr"/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85DF8D-CA8F-5312-D932-8649D6427094}"/>
              </a:ext>
            </a:extLst>
          </p:cNvPr>
          <p:cNvSpPr txBox="1"/>
          <p:nvPr/>
        </p:nvSpPr>
        <p:spPr>
          <a:xfrm>
            <a:off x="6576272" y="3250237"/>
            <a:ext cx="169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More Deep</a:t>
            </a:r>
          </a:p>
          <a:p>
            <a:pPr algn="ctr"/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58FAD0-1B69-9A89-4724-103BB9C165D3}"/>
              </a:ext>
            </a:extLst>
          </p:cNvPr>
          <p:cNvSpPr txBox="1"/>
          <p:nvPr/>
        </p:nvSpPr>
        <p:spPr>
          <a:xfrm>
            <a:off x="624107" y="2980937"/>
            <a:ext cx="80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ANN</a:t>
            </a:r>
          </a:p>
          <a:p>
            <a:pPr algn="ctr"/>
            <a:r>
              <a:rPr lang="en-US" altLang="zh-CN" dirty="0"/>
              <a:t>2004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E5EC2F4-287D-0218-51A2-803BA05F2012}"/>
              </a:ext>
            </a:extLst>
          </p:cNvPr>
          <p:cNvSpPr/>
          <p:nvPr/>
        </p:nvSpPr>
        <p:spPr>
          <a:xfrm>
            <a:off x="1002081" y="391571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433C962-F530-91DD-BA89-42EF05C4A604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1024940" y="3627268"/>
            <a:ext cx="1" cy="288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CDD1DAA3-39C1-B104-C972-2F2FB43A5643}"/>
              </a:ext>
            </a:extLst>
          </p:cNvPr>
          <p:cNvSpPr/>
          <p:nvPr/>
        </p:nvSpPr>
        <p:spPr>
          <a:xfrm>
            <a:off x="1924830" y="39240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0DD210-90FE-879B-56F9-314B49D1C0FC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>
            <a:off x="1947689" y="3142429"/>
            <a:ext cx="1" cy="7816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9B09B8C-06CD-8A10-56E9-61B7AD7D3863}"/>
              </a:ext>
            </a:extLst>
          </p:cNvPr>
          <p:cNvSpPr txBox="1"/>
          <p:nvPr/>
        </p:nvSpPr>
        <p:spPr>
          <a:xfrm>
            <a:off x="1546856" y="2496098"/>
            <a:ext cx="80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SVM</a:t>
            </a:r>
          </a:p>
          <a:p>
            <a:pPr algn="ctr"/>
            <a:r>
              <a:rPr lang="en-US" altLang="zh-CN" dirty="0"/>
              <a:t>2010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B4BB32F-2C0B-2C2B-FD59-EA1DE40A4640}"/>
              </a:ext>
            </a:extLst>
          </p:cNvPr>
          <p:cNvSpPr/>
          <p:nvPr/>
        </p:nvSpPr>
        <p:spPr>
          <a:xfrm>
            <a:off x="2897683" y="391988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EE92545-AA76-E19B-86AF-FBE8B52D68C3}"/>
              </a:ext>
            </a:extLst>
          </p:cNvPr>
          <p:cNvCxnSpPr>
            <a:cxnSpLocks/>
            <a:stCxn id="35" idx="0"/>
            <a:endCxn id="33" idx="0"/>
          </p:cNvCxnSpPr>
          <p:nvPr/>
        </p:nvCxnSpPr>
        <p:spPr>
          <a:xfrm flipV="1">
            <a:off x="2920543" y="3919887"/>
            <a:ext cx="0" cy="736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E47260B-4815-02EE-59F5-EE6D52710E81}"/>
              </a:ext>
            </a:extLst>
          </p:cNvPr>
          <p:cNvSpPr txBox="1"/>
          <p:nvPr/>
        </p:nvSpPr>
        <p:spPr>
          <a:xfrm>
            <a:off x="2166839" y="4655930"/>
            <a:ext cx="150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SVM+ANN</a:t>
            </a:r>
          </a:p>
          <a:p>
            <a:pPr algn="ctr"/>
            <a:r>
              <a:rPr lang="en-US" altLang="zh-CN" dirty="0"/>
              <a:t>2013</a:t>
            </a:r>
            <a:endParaRPr lang="zh-CN" altLang="en-US" dirty="0"/>
          </a:p>
        </p:txBody>
      </p:sp>
      <p:pic>
        <p:nvPicPr>
          <p:cNvPr id="43" name="Picture 2" descr="Artificial Neural Networks Explained | by Aegeus Zerium | Good Audience">
            <a:extLst>
              <a:ext uri="{FF2B5EF4-FFF2-40B4-BE49-F238E27FC236}">
                <a16:creationId xmlns:a16="http://schemas.microsoft.com/office/drawing/2014/main" id="{9E82B2E3-D65D-9A2D-22D5-53AB18DA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33" y="4459266"/>
            <a:ext cx="1227804" cy="88962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1C44393-5A04-D1AD-7008-4A7EA9618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15" y="2358983"/>
            <a:ext cx="1212245" cy="1286526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7595A37-EE53-AFB1-BE96-7761E7EDED2D}"/>
              </a:ext>
            </a:extLst>
          </p:cNvPr>
          <p:cNvSpPr txBox="1"/>
          <p:nvPr/>
        </p:nvSpPr>
        <p:spPr>
          <a:xfrm>
            <a:off x="1169159" y="6006662"/>
            <a:ext cx="264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Machine Learning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772D83B-9A70-17ED-DB9F-E4B28FFC57A9}"/>
              </a:ext>
            </a:extLst>
          </p:cNvPr>
          <p:cNvSpPr/>
          <p:nvPr/>
        </p:nvSpPr>
        <p:spPr>
          <a:xfrm>
            <a:off x="3945694" y="392088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6E9DB77-731B-5EBB-39A0-6B1562973FE2}"/>
              </a:ext>
            </a:extLst>
          </p:cNvPr>
          <p:cNvCxnSpPr>
            <a:cxnSpLocks/>
            <a:stCxn id="50" idx="0"/>
            <a:endCxn id="46" idx="0"/>
          </p:cNvCxnSpPr>
          <p:nvPr/>
        </p:nvCxnSpPr>
        <p:spPr>
          <a:xfrm flipV="1">
            <a:off x="3968553" y="3920885"/>
            <a:ext cx="1" cy="1406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5B03104-3077-6C6B-E81E-1C0E744D3C8F}"/>
              </a:ext>
            </a:extLst>
          </p:cNvPr>
          <p:cNvSpPr txBox="1"/>
          <p:nvPr/>
        </p:nvSpPr>
        <p:spPr>
          <a:xfrm>
            <a:off x="3214849" y="5327280"/>
            <a:ext cx="150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LDA</a:t>
            </a:r>
          </a:p>
          <a:p>
            <a:pPr algn="ctr"/>
            <a:r>
              <a:rPr lang="en-US" altLang="zh-CN" dirty="0"/>
              <a:t>2013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1745BA5-EEC8-F805-462A-80BB6ADD815E}"/>
              </a:ext>
            </a:extLst>
          </p:cNvPr>
          <p:cNvSpPr txBox="1"/>
          <p:nvPr/>
        </p:nvSpPr>
        <p:spPr>
          <a:xfrm>
            <a:off x="851770" y="2174317"/>
            <a:ext cx="80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KNN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604D787-C022-0E1E-6ED1-AD301C7CBB41}"/>
              </a:ext>
            </a:extLst>
          </p:cNvPr>
          <p:cNvSpPr txBox="1"/>
          <p:nvPr/>
        </p:nvSpPr>
        <p:spPr>
          <a:xfrm>
            <a:off x="2377694" y="1767010"/>
            <a:ext cx="14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Regression</a:t>
            </a:r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74CF1F1-03A8-C1BC-3106-822B1E82D3D8}"/>
              </a:ext>
            </a:extLst>
          </p:cNvPr>
          <p:cNvSpPr/>
          <p:nvPr/>
        </p:nvSpPr>
        <p:spPr>
          <a:xfrm>
            <a:off x="4722256" y="39240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04C8AEF-850C-63CD-020D-99629493D49F}"/>
              </a:ext>
            </a:extLst>
          </p:cNvPr>
          <p:cNvCxnSpPr>
            <a:cxnSpLocks/>
            <a:stCxn id="58" idx="2"/>
            <a:endCxn id="55" idx="0"/>
          </p:cNvCxnSpPr>
          <p:nvPr/>
        </p:nvCxnSpPr>
        <p:spPr>
          <a:xfrm>
            <a:off x="4745115" y="3230175"/>
            <a:ext cx="1" cy="693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DE79F92-15E4-7542-98F3-642243AA6EE5}"/>
              </a:ext>
            </a:extLst>
          </p:cNvPr>
          <p:cNvSpPr txBox="1"/>
          <p:nvPr/>
        </p:nvSpPr>
        <p:spPr>
          <a:xfrm>
            <a:off x="4022660" y="2583844"/>
            <a:ext cx="14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GLM</a:t>
            </a:r>
          </a:p>
          <a:p>
            <a:pPr algn="ctr"/>
            <a:r>
              <a:rPr lang="en-US" altLang="zh-CN" dirty="0"/>
              <a:t>2017</a:t>
            </a:r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E79223E-7393-DA9C-12FB-B679731CC0C9}"/>
              </a:ext>
            </a:extLst>
          </p:cNvPr>
          <p:cNvSpPr/>
          <p:nvPr/>
        </p:nvSpPr>
        <p:spPr>
          <a:xfrm>
            <a:off x="5463378" y="392615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FF18DC7-F788-39BB-84B8-202D589AD168}"/>
              </a:ext>
            </a:extLst>
          </p:cNvPr>
          <p:cNvCxnSpPr>
            <a:cxnSpLocks/>
            <a:stCxn id="64" idx="0"/>
            <a:endCxn id="61" idx="0"/>
          </p:cNvCxnSpPr>
          <p:nvPr/>
        </p:nvCxnSpPr>
        <p:spPr>
          <a:xfrm flipH="1" flipV="1">
            <a:off x="5486238" y="3926150"/>
            <a:ext cx="1984" cy="840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719F568A-6A12-243C-0808-F6765211BD17}"/>
              </a:ext>
            </a:extLst>
          </p:cNvPr>
          <p:cNvSpPr txBox="1"/>
          <p:nvPr/>
        </p:nvSpPr>
        <p:spPr>
          <a:xfrm>
            <a:off x="4765767" y="4766788"/>
            <a:ext cx="14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RNN</a:t>
            </a:r>
          </a:p>
          <a:p>
            <a:pPr algn="ctr"/>
            <a:r>
              <a:rPr lang="en-US" altLang="zh-CN" dirty="0"/>
              <a:t>2017-2020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FB92C57-0C54-7BDF-D588-E428989D0EBE}"/>
              </a:ext>
            </a:extLst>
          </p:cNvPr>
          <p:cNvSpPr txBox="1"/>
          <p:nvPr/>
        </p:nvSpPr>
        <p:spPr>
          <a:xfrm>
            <a:off x="4697050" y="6061405"/>
            <a:ext cx="16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Deep Learning</a:t>
            </a:r>
            <a:endParaRPr lang="zh-CN" altLang="en-US" dirty="0"/>
          </a:p>
        </p:txBody>
      </p:sp>
      <p:pic>
        <p:nvPicPr>
          <p:cNvPr id="1026" name="Picture 2" descr="Understanding LSTM Networks -- colah's blog">
            <a:extLst>
              <a:ext uri="{FF2B5EF4-FFF2-40B4-BE49-F238E27FC236}">
                <a16:creationId xmlns:a16="http://schemas.microsoft.com/office/drawing/2014/main" id="{B0762E67-B29E-0924-DEC1-A51F038B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081" y="1556787"/>
            <a:ext cx="1904905" cy="148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1D714A-14FE-1ABF-5041-952EDDDC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85" y="5348891"/>
            <a:ext cx="2346937" cy="8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07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7B86-B258-4AA8-6618-8222EA8F37D3}"/>
              </a:ext>
            </a:extLst>
          </p:cNvPr>
          <p:cNvSpPr txBox="1">
            <a:spLocks/>
          </p:cNvSpPr>
          <p:nvPr/>
        </p:nvSpPr>
        <p:spPr>
          <a:xfrm>
            <a:off x="525483" y="981022"/>
            <a:ext cx="8137922" cy="771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Achievement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标题 2">
            <a:extLst>
              <a:ext uri="{FF2B5EF4-FFF2-40B4-BE49-F238E27FC236}">
                <a16:creationId xmlns:a16="http://schemas.microsoft.com/office/drawing/2014/main" id="{BBAF7EEE-D3E5-AF0A-9D88-D7CE758722BD}"/>
              </a:ext>
            </a:extLst>
          </p:cNvPr>
          <p:cNvSpPr txBox="1">
            <a:spLocks/>
          </p:cNvSpPr>
          <p:nvPr/>
        </p:nvSpPr>
        <p:spPr>
          <a:xfrm>
            <a:off x="525483" y="928329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Reference</a:t>
            </a:r>
            <a:endParaRPr lang="zh-CN" alt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727FBB5-6F58-6298-BBF1-64FD1122C517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1DFD98C-64F6-D636-010B-E84F8A085A78}"/>
              </a:ext>
            </a:extLst>
          </p:cNvPr>
          <p:cNvSpPr txBox="1"/>
          <p:nvPr/>
        </p:nvSpPr>
        <p:spPr>
          <a:xfrm>
            <a:off x="635070" y="1986026"/>
            <a:ext cx="79602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P.P. Mini, Tessamma Thomas, R. Gopikakumari, EEG based direct speech BCI system using a fusion of SMRT and MFCC/LPCC features with ANN classifier, Biomedical Signal Processing and Control, Volume 68, 2021, 102625, ISSN 1746-8094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Muhammad Saad Bin Abdul Ghaffar, Umar S. Khan, J. Iqbal, Nasir Rashid, Amir Hamza, Waqar S. Qureshi, Mohsin I. </a:t>
            </a:r>
            <a:r>
              <a:rPr lang="en-US" altLang="zh-CN" dirty="0" err="1"/>
              <a:t>Tiwana</a:t>
            </a:r>
            <a:r>
              <a:rPr lang="en-US" altLang="zh-CN" dirty="0"/>
              <a:t>, U. Izhar, Improving classification performance of four class FNIRS-BCI using Mel Frequency Cepstral Coefficients (MFCC), Infrared Physics &amp; Technology, Volume 112, 2021, 103589, ISSN 1350-4495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Development</a:t>
            </a:r>
            <a:r>
              <a:rPr lang="zh-CN" altLang="en-US" dirty="0"/>
              <a:t>（</a:t>
            </a:r>
            <a:r>
              <a:rPr lang="en-US" altLang="zh-CN" dirty="0"/>
              <a:t>see attached files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2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10751-8665-EC65-46A4-89A55FBE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500062"/>
            <a:ext cx="10515600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C00000"/>
                </a:solidFill>
                <a:latin typeface="+mj-ea"/>
              </a:rPr>
              <a:t>NMF</a:t>
            </a:r>
            <a:r>
              <a:rPr lang="zh-CN" altLang="en-US" sz="4000" dirty="0">
                <a:solidFill>
                  <a:srgbClr val="C00000"/>
                </a:solidFill>
                <a:latin typeface="+mj-ea"/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AE1E9-5536-5171-C448-D6AD44EABB74}"/>
              </a:ext>
            </a:extLst>
          </p:cNvPr>
          <p:cNvSpPr txBox="1">
            <a:spLocks/>
          </p:cNvSpPr>
          <p:nvPr/>
        </p:nvSpPr>
        <p:spPr>
          <a:xfrm>
            <a:off x="208280" y="2023745"/>
            <a:ext cx="8305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非负矩阵分解（</a:t>
            </a:r>
            <a:r>
              <a:rPr lang="en-US" altLang="zh-CN" dirty="0"/>
              <a:t>non-negative matrix factorization,</a:t>
            </a:r>
            <a:r>
              <a:rPr lang="zh-CN" altLang="en-US" dirty="0"/>
              <a:t> </a:t>
            </a:r>
            <a:r>
              <a:rPr lang="en-US" altLang="zh-CN" dirty="0"/>
              <a:t>NMF</a:t>
            </a:r>
            <a:r>
              <a:rPr lang="zh-CN" altLang="en-US" dirty="0"/>
              <a:t>）分量和系数均非负。</a:t>
            </a:r>
            <a:endParaRPr lang="en-US" altLang="zh-CN" dirty="0"/>
          </a:p>
          <a:p>
            <a:r>
              <a:rPr lang="en-US" altLang="zh-CN" dirty="0"/>
              <a:t>NMF</a:t>
            </a:r>
            <a:r>
              <a:rPr lang="zh-CN" altLang="en-US" dirty="0"/>
              <a:t>适用于独立信号源叠加形成的数据，可应用于确定放电神经元的位置。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CF50F-F90C-D6BA-CCE0-509EC90AFA21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26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E9F1B35-7FA2-019B-714D-1AAD184FC3EE}"/>
              </a:ext>
            </a:extLst>
          </p:cNvPr>
          <p:cNvSpPr txBox="1">
            <a:spLocks/>
          </p:cNvSpPr>
          <p:nvPr/>
        </p:nvSpPr>
        <p:spPr>
          <a:xfrm>
            <a:off x="25908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</a:rPr>
              <a:t>References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81C0781-0518-2BA7-28FF-639D7F86FF19}"/>
              </a:ext>
            </a:extLst>
          </p:cNvPr>
          <p:cNvSpPr txBox="1">
            <a:spLocks/>
          </p:cNvSpPr>
          <p:nvPr/>
        </p:nvSpPr>
        <p:spPr>
          <a:xfrm>
            <a:off x="259080" y="1993265"/>
            <a:ext cx="828548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《Python</a:t>
            </a:r>
            <a:r>
              <a:rPr lang="zh-CN" altLang="en-US" dirty="0"/>
              <a:t>机器学习基础教程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《HeBin_ScienceRobotics2019_Noninvasive neuroimaging enhances continuous neural tracking for robotic device control》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B3E8E3-F95F-D79D-DA8D-76C08C489FE2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89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ṧlïḋe">
            <a:extLst>
              <a:ext uri="{FF2B5EF4-FFF2-40B4-BE49-F238E27FC236}">
                <a16:creationId xmlns:a16="http://schemas.microsoft.com/office/drawing/2014/main" id="{B66694BE-8709-4194-B0C0-D280BE7D0C95}"/>
              </a:ext>
            </a:extLst>
          </p:cNvPr>
          <p:cNvSpPr/>
          <p:nvPr/>
        </p:nvSpPr>
        <p:spPr>
          <a:xfrm>
            <a:off x="1390771" y="1909854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1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D8A3E9-E002-B18F-CA5B-80902416878C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1F8BB85-43B0-FF8E-CA0E-8F8709C50A95}"/>
              </a:ext>
            </a:extLst>
          </p:cNvPr>
          <p:cNvCxnSpPr/>
          <p:nvPr/>
        </p:nvCxnSpPr>
        <p:spPr>
          <a:xfrm>
            <a:off x="2162381" y="2618261"/>
            <a:ext cx="3709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CAC69D-6CF6-A972-4C9E-05A3F1AF457F}"/>
              </a:ext>
            </a:extLst>
          </p:cNvPr>
          <p:cNvCxnSpPr/>
          <p:nvPr/>
        </p:nvCxnSpPr>
        <p:spPr>
          <a:xfrm>
            <a:off x="2223770" y="2618261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ïṩľîḋé">
            <a:extLst>
              <a:ext uri="{FF2B5EF4-FFF2-40B4-BE49-F238E27FC236}">
                <a16:creationId xmlns:a16="http://schemas.microsoft.com/office/drawing/2014/main" id="{E4147F3D-6487-B0D6-A624-7BEDFB6AED7B}"/>
              </a:ext>
            </a:extLst>
          </p:cNvPr>
          <p:cNvSpPr/>
          <p:nvPr/>
        </p:nvSpPr>
        <p:spPr bwMode="auto">
          <a:xfrm>
            <a:off x="2119896" y="2049806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数据处理</a:t>
            </a:r>
            <a:endParaRPr lang="en-US" altLang="zh-CN" sz="2800" dirty="0"/>
          </a:p>
        </p:txBody>
      </p:sp>
      <p:sp>
        <p:nvSpPr>
          <p:cNvPr id="12" name="îṧlïḋe">
            <a:extLst>
              <a:ext uri="{FF2B5EF4-FFF2-40B4-BE49-F238E27FC236}">
                <a16:creationId xmlns:a16="http://schemas.microsoft.com/office/drawing/2014/main" id="{50185BD3-680C-1D3D-DDEF-164D5D9DBEF2}"/>
              </a:ext>
            </a:extLst>
          </p:cNvPr>
          <p:cNvSpPr/>
          <p:nvPr/>
        </p:nvSpPr>
        <p:spPr>
          <a:xfrm>
            <a:off x="1390771" y="2907542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3" name="ïṩľîḋé">
            <a:extLst>
              <a:ext uri="{FF2B5EF4-FFF2-40B4-BE49-F238E27FC236}">
                <a16:creationId xmlns:a16="http://schemas.microsoft.com/office/drawing/2014/main" id="{2C9D703F-5EFE-74B1-0CA3-E8C0B490E4DE}"/>
              </a:ext>
            </a:extLst>
          </p:cNvPr>
          <p:cNvSpPr/>
          <p:nvPr/>
        </p:nvSpPr>
        <p:spPr bwMode="auto">
          <a:xfrm>
            <a:off x="2119896" y="3047494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1" dirty="0"/>
              <a:t>SVM</a:t>
            </a:r>
            <a:r>
              <a:rPr lang="zh-CN" altLang="en-US" sz="2800" b="1" dirty="0"/>
              <a:t>介绍与应用</a:t>
            </a:r>
            <a:endParaRPr lang="en-US" altLang="zh-CN" sz="2800" b="1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B721B-8EBC-EB8C-7487-789E2D9AC90F}"/>
              </a:ext>
            </a:extLst>
          </p:cNvPr>
          <p:cNvCxnSpPr/>
          <p:nvPr/>
        </p:nvCxnSpPr>
        <p:spPr>
          <a:xfrm>
            <a:off x="2223770" y="3615949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îṧlïḋe">
            <a:extLst>
              <a:ext uri="{FF2B5EF4-FFF2-40B4-BE49-F238E27FC236}">
                <a16:creationId xmlns:a16="http://schemas.microsoft.com/office/drawing/2014/main" id="{4AD8B0F8-9E60-D29C-86CF-3D37C2112B20}"/>
              </a:ext>
            </a:extLst>
          </p:cNvPr>
          <p:cNvSpPr/>
          <p:nvPr/>
        </p:nvSpPr>
        <p:spPr>
          <a:xfrm>
            <a:off x="1390771" y="3902143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3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134A2C-EB10-A162-364A-CFF35BCB17E5}"/>
              </a:ext>
            </a:extLst>
          </p:cNvPr>
          <p:cNvCxnSpPr/>
          <p:nvPr/>
        </p:nvCxnSpPr>
        <p:spPr>
          <a:xfrm>
            <a:off x="2223770" y="4610550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îṧlïḋe">
            <a:extLst>
              <a:ext uri="{FF2B5EF4-FFF2-40B4-BE49-F238E27FC236}">
                <a16:creationId xmlns:a16="http://schemas.microsoft.com/office/drawing/2014/main" id="{3FC2B901-C8D0-BA4E-9D2C-48A32556CC4F}"/>
              </a:ext>
            </a:extLst>
          </p:cNvPr>
          <p:cNvSpPr/>
          <p:nvPr/>
        </p:nvSpPr>
        <p:spPr>
          <a:xfrm>
            <a:off x="1390771" y="4899831"/>
            <a:ext cx="792465" cy="792465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8" name="ïṩľîḋé">
            <a:extLst>
              <a:ext uri="{FF2B5EF4-FFF2-40B4-BE49-F238E27FC236}">
                <a16:creationId xmlns:a16="http://schemas.microsoft.com/office/drawing/2014/main" id="{34E70A28-07BC-D0B8-C89C-E443CA0B6DCB}"/>
              </a:ext>
            </a:extLst>
          </p:cNvPr>
          <p:cNvSpPr/>
          <p:nvPr/>
        </p:nvSpPr>
        <p:spPr bwMode="auto">
          <a:xfrm>
            <a:off x="2119896" y="5039783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补充介绍</a:t>
            </a:r>
            <a:endParaRPr lang="en-US" altLang="zh-CN" sz="28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E974807-F04E-A868-AA18-7202F899B3A1}"/>
              </a:ext>
            </a:extLst>
          </p:cNvPr>
          <p:cNvCxnSpPr/>
          <p:nvPr/>
        </p:nvCxnSpPr>
        <p:spPr>
          <a:xfrm>
            <a:off x="2223770" y="5608238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ṩľîḋé">
            <a:extLst>
              <a:ext uri="{FF2B5EF4-FFF2-40B4-BE49-F238E27FC236}">
                <a16:creationId xmlns:a16="http://schemas.microsoft.com/office/drawing/2014/main" id="{48B42F6E-3B22-E7A9-385A-624F95459178}"/>
              </a:ext>
            </a:extLst>
          </p:cNvPr>
          <p:cNvSpPr/>
          <p:nvPr/>
        </p:nvSpPr>
        <p:spPr bwMode="auto">
          <a:xfrm>
            <a:off x="2183236" y="4051490"/>
            <a:ext cx="4066274" cy="34444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HDL</a:t>
            </a:r>
            <a:r>
              <a:rPr lang="zh-CN" altLang="en-US" sz="2800" dirty="0"/>
              <a:t>案例与分析</a:t>
            </a:r>
            <a:endParaRPr lang="en-US" altLang="zh-CN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768220-1A9D-C995-9075-07B5023F9484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46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373697" y="1936750"/>
            <a:ext cx="4455795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/>
              <a:t>支持向量机（</a:t>
            </a:r>
            <a:r>
              <a:rPr lang="en-US" altLang="zh-CN" sz="2000" dirty="0">
                <a:sym typeface="+mn-ea"/>
              </a:rPr>
              <a:t>SVM</a:t>
            </a:r>
            <a:r>
              <a:rPr lang="zh-CN" altLang="en-US" sz="2000" dirty="0">
                <a:sym typeface="+mn-ea"/>
              </a:rPr>
              <a:t>，support vector machines）是一种二分类模型。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什么是分类问题？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介绍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217795" y="2522855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data1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833870" y="2522855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class1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217795" y="3059430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data2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833870" y="3059430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class1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217795" y="3596005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data3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833870" y="3596005"/>
            <a:ext cx="843280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class2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165850" y="2684145"/>
            <a:ext cx="562610" cy="8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165850" y="3220720"/>
            <a:ext cx="562610" cy="8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165850" y="3757295"/>
            <a:ext cx="562610" cy="8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95595" y="396240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011670" y="3962400"/>
            <a:ext cx="48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......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843145" y="4765040"/>
            <a:ext cx="1322705" cy="3308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new data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260465" y="4930140"/>
            <a:ext cx="488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145655" y="476504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？</a:t>
            </a:r>
          </a:p>
        </p:txBody>
      </p:sp>
      <p:sp>
        <p:nvSpPr>
          <p:cNvPr id="20" name="矩形 19"/>
          <p:cNvSpPr/>
          <p:nvPr/>
        </p:nvSpPr>
        <p:spPr>
          <a:xfrm>
            <a:off x="5027930" y="2183765"/>
            <a:ext cx="2846070" cy="234061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3252E2-A8DF-3C20-8197-EA3440C4EA2A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4455795" cy="4921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用一个超平面将空间中的点分割开来，使不同类别的点位于平面两侧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这样的平面可能有很多，如何选择效果最好的？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使距离平面最近的点到平面的距离（间隔）最大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>
                <a:sym typeface="+mn-ea"/>
              </a:rPr>
              <a:t>虚线上的点称为</a:t>
            </a:r>
            <a:r>
              <a:rPr lang="en-US" altLang="zh-CN" sz="2000" dirty="0">
                <a:sym typeface="+mn-ea"/>
              </a:rPr>
              <a:t>“</a:t>
            </a:r>
            <a:r>
              <a:rPr lang="zh-CN" altLang="en-US" sz="2000" dirty="0">
                <a:sym typeface="+mn-ea"/>
              </a:rPr>
              <a:t>支持向量</a:t>
            </a:r>
            <a:r>
              <a:rPr lang="en-US" altLang="zh-CN" sz="2000" dirty="0">
                <a:sym typeface="+mn-ea"/>
              </a:rPr>
              <a:t>”</a:t>
            </a:r>
            <a:r>
              <a:rPr lang="zh-CN" altLang="en-US" sz="2000" dirty="0">
                <a:sym typeface="+mn-ea"/>
              </a:rPr>
              <a:t>，确定了平面位置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SVM</a:t>
            </a:r>
            <a:r>
              <a:rPr lang="zh-CN" altLang="en-US" sz="4000" dirty="0">
                <a:solidFill>
                  <a:srgbClr val="C00000"/>
                </a:solidFill>
              </a:rPr>
              <a:t>基本思想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85" y="1810385"/>
            <a:ext cx="2082800" cy="2238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4158615"/>
            <a:ext cx="2190750" cy="2153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B2788B-CB71-101A-670E-B6204730F946}"/>
              </a:ext>
            </a:extLst>
          </p:cNvPr>
          <p:cNvSpPr txBox="1"/>
          <p:nvPr/>
        </p:nvSpPr>
        <p:spPr>
          <a:xfrm>
            <a:off x="8595360" y="6197600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CEB6CC9-D7EC-4D69-96D9-6EB6F313E8B3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2047</Words>
  <Application>Microsoft Office PowerPoint</Application>
  <PresentationFormat>全屏显示(4:3)</PresentationFormat>
  <Paragraphs>311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-apple-system</vt:lpstr>
      <vt:lpstr>NexusSerif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Cambria Math</vt:lpstr>
      <vt:lpstr>Impact</vt:lpstr>
      <vt:lpstr>Times New Roman</vt:lpstr>
      <vt:lpstr>Office 主题​​</vt:lpstr>
      <vt:lpstr>1_Office 主题​​</vt:lpstr>
      <vt:lpstr>人工智能技术在脑机接口中的应用 AI in BCI</vt:lpstr>
      <vt:lpstr>PowerPoint 演示文稿</vt:lpstr>
      <vt:lpstr>BCI信号特征</vt:lpstr>
      <vt:lpstr>PCA算法</vt:lpstr>
      <vt:lpstr>NMF算法</vt:lpstr>
      <vt:lpstr>PowerPoint 演示文稿</vt:lpstr>
      <vt:lpstr>PowerPoint 演示文稿</vt:lpstr>
      <vt:lpstr>SVM介绍</vt:lpstr>
      <vt:lpstr>SVM基本思想</vt:lpstr>
      <vt:lpstr>SVM的数学表示</vt:lpstr>
      <vt:lpstr>SVM的数学表示</vt:lpstr>
      <vt:lpstr>近似线性可分、线性不可分的情况</vt:lpstr>
      <vt:lpstr>SVM的应用</vt:lpstr>
      <vt:lpstr>SVM的应用</vt:lpstr>
      <vt:lpstr>SVM的优缺点</vt:lpstr>
      <vt:lpstr>参考文献</vt:lpstr>
      <vt:lpstr>PowerPoint 演示文稿</vt:lpstr>
      <vt:lpstr>整体框架-介绍背景</vt:lpstr>
      <vt:lpstr>纲要</vt:lpstr>
      <vt:lpstr>Method 1——卷积神经网络(CNN)</vt:lpstr>
      <vt:lpstr>原理——以识别人脸为例</vt:lpstr>
      <vt:lpstr>一、卷积层（Convolutional layer）</vt:lpstr>
      <vt:lpstr>二、池化层（Pooling）</vt:lpstr>
      <vt:lpstr>三、全连接层（Fully Connected layer）</vt:lpstr>
      <vt:lpstr>CNN 应用于 BCI </vt:lpstr>
      <vt:lpstr>Method 2——循环神经网络(RNN)</vt:lpstr>
      <vt:lpstr>Hidden Layer 分析：时间记忆的实现</vt:lpstr>
      <vt:lpstr>LSTM: Long Short-Term Memory</vt:lpstr>
      <vt:lpstr>CNN- RNN在BCI中应用的优势</vt:lpstr>
      <vt:lpstr>参考文献</vt:lpstr>
      <vt:lpstr>PowerPoint 演示文稿</vt:lpstr>
      <vt:lpstr>MFCC(Mel Frequency Cepstral Coefficient)</vt:lpstr>
      <vt:lpstr>MFCC(Mel Frequency Cepstral Coefficient)</vt:lpstr>
      <vt:lpstr>MFCC(Mel Frequency Cepstral Coefficient)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Kailing</dc:creator>
  <cp:lastModifiedBy>佚 名</cp:lastModifiedBy>
  <cp:revision>13</cp:revision>
  <dcterms:created xsi:type="dcterms:W3CDTF">2022-07-11T13:04:13Z</dcterms:created>
  <dcterms:modified xsi:type="dcterms:W3CDTF">2022-07-11T18:23:52Z</dcterms:modified>
</cp:coreProperties>
</file>